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5"/>
  </p:sldMasterIdLst>
  <p:notesMasterIdLst>
    <p:notesMasterId r:id="rId22"/>
  </p:notesMasterIdLst>
  <p:handoutMasterIdLst>
    <p:handoutMasterId r:id="rId23"/>
  </p:handoutMasterIdLst>
  <p:sldIdLst>
    <p:sldId id="267" r:id="rId6"/>
    <p:sldId id="346" r:id="rId7"/>
    <p:sldId id="403" r:id="rId8"/>
    <p:sldId id="400" r:id="rId9"/>
    <p:sldId id="388" r:id="rId10"/>
    <p:sldId id="402" r:id="rId11"/>
    <p:sldId id="389" r:id="rId12"/>
    <p:sldId id="401" r:id="rId13"/>
    <p:sldId id="370" r:id="rId14"/>
    <p:sldId id="391" r:id="rId15"/>
    <p:sldId id="393" r:id="rId16"/>
    <p:sldId id="397" r:id="rId17"/>
    <p:sldId id="390" r:id="rId18"/>
    <p:sldId id="396" r:id="rId19"/>
    <p:sldId id="367" r:id="rId20"/>
    <p:sldId id="289"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405"/>
    <a:srgbClr val="000000"/>
    <a:srgbClr val="AA2733"/>
    <a:srgbClr val="89C14E"/>
    <a:srgbClr val="68297A"/>
    <a:srgbClr val="F2A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85146" autoAdjust="0"/>
  </p:normalViewPr>
  <p:slideViewPr>
    <p:cSldViewPr snapToGrid="0" snapToObjects="1">
      <p:cViewPr varScale="1">
        <p:scale>
          <a:sx n="87" d="100"/>
          <a:sy n="87" d="100"/>
        </p:scale>
        <p:origin x="1446" y="45"/>
      </p:cViewPr>
      <p:guideLst>
        <p:guide orient="horz" pos="2160"/>
        <p:guide pos="2880"/>
      </p:guideLst>
    </p:cSldViewPr>
  </p:slideViewPr>
  <p:notesTextViewPr>
    <p:cViewPr>
      <p:scale>
        <a:sx n="1" d="1"/>
        <a:sy n="1" d="1"/>
      </p:scale>
      <p:origin x="0" y="0"/>
    </p:cViewPr>
  </p:notesTextViewPr>
  <p:notesViewPr>
    <p:cSldViewPr snapToGrid="0" snapToObjects="1" showGuides="1">
      <p:cViewPr varScale="1">
        <p:scale>
          <a:sx n="83" d="100"/>
          <a:sy n="83" d="100"/>
        </p:scale>
        <p:origin x="-310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5549" tIns="47774" rIns="95549" bIns="47774" rtlCol="0"/>
          <a:lstStyle>
            <a:lvl1pPr algn="l">
              <a:defRPr sz="1300"/>
            </a:lvl1pPr>
          </a:lstStyle>
          <a:p>
            <a:endParaRPr lang="en-US"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5549" tIns="47774" rIns="95549" bIns="47774" rtlCol="0"/>
          <a:lstStyle>
            <a:lvl1pPr algn="r">
              <a:defRPr sz="1300"/>
            </a:lvl1pPr>
          </a:lstStyle>
          <a:p>
            <a:fld id="{F69E7AE2-D585-7543-B22F-CA8891E6BCD5}" type="datetimeFigureOut">
              <a:rPr lang="en-US" smtClean="0"/>
              <a:t>5/21/2019</a:t>
            </a:fld>
            <a:endParaRPr lang="en-US" dirty="0"/>
          </a:p>
        </p:txBody>
      </p:sp>
      <p:sp>
        <p:nvSpPr>
          <p:cNvPr id="4" name="Footer Placeholder 3"/>
          <p:cNvSpPr>
            <a:spLocks noGrp="1"/>
          </p:cNvSpPr>
          <p:nvPr>
            <p:ph type="ftr" sz="quarter" idx="2"/>
          </p:nvPr>
        </p:nvSpPr>
        <p:spPr>
          <a:xfrm>
            <a:off x="1" y="9428585"/>
            <a:ext cx="2945659" cy="498055"/>
          </a:xfrm>
          <a:prstGeom prst="rect">
            <a:avLst/>
          </a:prstGeom>
        </p:spPr>
        <p:txBody>
          <a:bodyPr vert="horz" lIns="95549" tIns="47774" rIns="95549" bIns="47774"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5549" tIns="47774" rIns="95549" bIns="47774" rtlCol="0" anchor="b"/>
          <a:lstStyle>
            <a:lvl1pPr algn="r">
              <a:defRPr sz="1300"/>
            </a:lvl1pPr>
          </a:lstStyle>
          <a:p>
            <a:fld id="{AFEBD013-2697-C447-B2DA-5BF3C32271AB}" type="slidenum">
              <a:rPr lang="en-US" smtClean="0"/>
              <a:t>‹#›</a:t>
            </a:fld>
            <a:endParaRPr lang="en-US" dirty="0"/>
          </a:p>
        </p:txBody>
      </p:sp>
    </p:spTree>
    <p:extLst>
      <p:ext uri="{BB962C8B-B14F-4D97-AF65-F5344CB8AC3E}">
        <p14:creationId xmlns:p14="http://schemas.microsoft.com/office/powerpoint/2010/main" val="121697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5549" tIns="47774" rIns="95549" bIns="47774" rtlCol="0"/>
          <a:lstStyle>
            <a:lvl1pPr algn="l">
              <a:defRPr sz="1300"/>
            </a:lvl1pPr>
          </a:lstStyle>
          <a:p>
            <a:endParaRPr lang="en-US" dirty="0"/>
          </a:p>
        </p:txBody>
      </p:sp>
      <p:sp>
        <p:nvSpPr>
          <p:cNvPr id="3" name="Date Placeholder 2"/>
          <p:cNvSpPr>
            <a:spLocks noGrp="1"/>
          </p:cNvSpPr>
          <p:nvPr>
            <p:ph type="dt" idx="1"/>
          </p:nvPr>
        </p:nvSpPr>
        <p:spPr>
          <a:xfrm>
            <a:off x="3850445" y="0"/>
            <a:ext cx="2945659" cy="498056"/>
          </a:xfrm>
          <a:prstGeom prst="rect">
            <a:avLst/>
          </a:prstGeom>
        </p:spPr>
        <p:txBody>
          <a:bodyPr vert="horz" lIns="95549" tIns="47774" rIns="95549" bIns="47774" rtlCol="0"/>
          <a:lstStyle>
            <a:lvl1pPr algn="r">
              <a:defRPr sz="1300"/>
            </a:lvl1pPr>
          </a:lstStyle>
          <a:p>
            <a:fld id="{D0093A9F-1734-4542-B2F8-5B79872BA72D}" type="datetimeFigureOut">
              <a:rPr lang="en-US" smtClean="0"/>
              <a:t>5/21/2019</a:t>
            </a:fld>
            <a:endParaRPr lang="en-US"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5549" tIns="47774" rIns="95549" bIns="47774" rtlCol="0" anchor="ctr"/>
          <a:lstStyle/>
          <a:p>
            <a:endParaRPr lang="en-US" dirty="0"/>
          </a:p>
        </p:txBody>
      </p:sp>
      <p:sp>
        <p:nvSpPr>
          <p:cNvPr id="5" name="Notes Placeholder 4"/>
          <p:cNvSpPr>
            <a:spLocks noGrp="1"/>
          </p:cNvSpPr>
          <p:nvPr>
            <p:ph type="body" sz="quarter" idx="3"/>
          </p:nvPr>
        </p:nvSpPr>
        <p:spPr>
          <a:xfrm>
            <a:off x="679768" y="4777196"/>
            <a:ext cx="5438140" cy="3908613"/>
          </a:xfrm>
          <a:prstGeom prst="rect">
            <a:avLst/>
          </a:prstGeom>
        </p:spPr>
        <p:txBody>
          <a:bodyPr vert="horz" lIns="95549" tIns="47774" rIns="95549" bIns="47774"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1" y="9428585"/>
            <a:ext cx="2945659" cy="498055"/>
          </a:xfrm>
          <a:prstGeom prst="rect">
            <a:avLst/>
          </a:prstGeom>
        </p:spPr>
        <p:txBody>
          <a:bodyPr vert="horz" lIns="95549" tIns="47774" rIns="95549" bIns="47774"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5549" tIns="47774" rIns="95549" bIns="47774" rtlCol="0" anchor="b"/>
          <a:lstStyle>
            <a:lvl1pPr algn="r">
              <a:defRPr sz="1300"/>
            </a:lvl1pPr>
          </a:lstStyle>
          <a:p>
            <a:fld id="{D8184222-38FE-C047-8A77-8F2FFCC5A56B}" type="slidenum">
              <a:rPr lang="en-US" smtClean="0"/>
              <a:t>‹#›</a:t>
            </a:fld>
            <a:endParaRPr lang="en-US" dirty="0"/>
          </a:p>
        </p:txBody>
      </p:sp>
    </p:spTree>
    <p:extLst>
      <p:ext uri="{BB962C8B-B14F-4D97-AF65-F5344CB8AC3E}">
        <p14:creationId xmlns:p14="http://schemas.microsoft.com/office/powerpoint/2010/main" val="1243236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184222-38FE-C047-8A77-8F2FFCC5A56B}" type="slidenum">
              <a:rPr lang="en-US" smtClean="0"/>
              <a:t>1</a:t>
            </a:fld>
            <a:endParaRPr lang="en-US" dirty="0"/>
          </a:p>
        </p:txBody>
      </p:sp>
    </p:spTree>
    <p:extLst>
      <p:ext uri="{BB962C8B-B14F-4D97-AF65-F5344CB8AC3E}">
        <p14:creationId xmlns:p14="http://schemas.microsoft.com/office/powerpoint/2010/main" val="409320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483">
              <a:defRPr/>
            </a:pPr>
            <a:r>
              <a:rPr lang="en-AU" dirty="0"/>
              <a:t>For more detailed information on these changes see:  CASES21 Finance Business Process Guide Section 5: General Ledger</a:t>
            </a:r>
          </a:p>
          <a:p>
            <a:pPr defTabSz="955483">
              <a:defRPr/>
            </a:pPr>
            <a:r>
              <a:rPr lang="en-AU" dirty="0"/>
              <a:t>CASES21 V58 Release</a:t>
            </a:r>
            <a:r>
              <a:rPr lang="en-AU" baseline="0" dirty="0"/>
              <a:t> Notes: </a:t>
            </a:r>
            <a:r>
              <a:rPr lang="en-AU" dirty="0"/>
              <a:t>https://edugate.eduweb.vic.gov.au/newsevents/schoolbull/Pages/CASES21-2017-upgrade.aspx</a:t>
            </a:r>
          </a:p>
          <a:p>
            <a:pPr defTabSz="955483">
              <a:defRPr/>
            </a:pPr>
            <a:endParaRPr lang="en-AU" dirty="0"/>
          </a:p>
          <a:p>
            <a:pPr defTabSz="955483">
              <a:defRPr/>
            </a:pPr>
            <a:r>
              <a:rPr lang="en-AU" dirty="0">
                <a:solidFill>
                  <a:schemeClr val="tx1"/>
                </a:solidFill>
              </a:rPr>
              <a:t>General Ledger Journals (V59) </a:t>
            </a:r>
          </a:p>
          <a:p>
            <a:pPr defTabSz="955483">
              <a:defRPr/>
            </a:pPr>
            <a:r>
              <a:rPr lang="en-AU" dirty="0"/>
              <a:t>Discuss</a:t>
            </a:r>
            <a:r>
              <a:rPr lang="en-AU" baseline="0" dirty="0"/>
              <a:t> options and how it should be used or shown</a:t>
            </a:r>
            <a:endParaRPr lang="en-AU" dirty="0"/>
          </a:p>
          <a:p>
            <a:pPr defTabSz="955483">
              <a:defRPr/>
            </a:pPr>
            <a:r>
              <a:rPr lang="en-AU" dirty="0"/>
              <a:t>CASES21 V59 Release</a:t>
            </a:r>
            <a:r>
              <a:rPr lang="en-AU" baseline="0" dirty="0"/>
              <a:t> Notes: </a:t>
            </a:r>
            <a:r>
              <a:rPr lang="en-AU" dirty="0"/>
              <a:t>https://edugate.eduweb.vic.gov.au/Services/bussys/cases21/Upgrade%20and%20Release%20Notes/Forms/AllItems.aspx</a:t>
            </a:r>
            <a:endParaRPr lang="en-AU" baseline="0" dirty="0"/>
          </a:p>
          <a:p>
            <a:pPr defTabSz="955483">
              <a:defRPr/>
            </a:pPr>
            <a:endParaRPr lang="en-AU" dirty="0"/>
          </a:p>
        </p:txBody>
      </p:sp>
      <p:sp>
        <p:nvSpPr>
          <p:cNvPr id="4" name="Slide Number Placeholder 3"/>
          <p:cNvSpPr>
            <a:spLocks noGrp="1"/>
          </p:cNvSpPr>
          <p:nvPr>
            <p:ph type="sldNum" sz="quarter" idx="10"/>
          </p:nvPr>
        </p:nvSpPr>
        <p:spPr/>
        <p:txBody>
          <a:bodyPr/>
          <a:lstStyle/>
          <a:p>
            <a:fld id="{D8184222-38FE-C047-8A77-8F2FFCC5A56B}" type="slidenum">
              <a:rPr lang="en-US" smtClean="0"/>
              <a:t>2</a:t>
            </a:fld>
            <a:endParaRPr lang="en-US" dirty="0"/>
          </a:p>
        </p:txBody>
      </p:sp>
    </p:spTree>
    <p:extLst>
      <p:ext uri="{BB962C8B-B14F-4D97-AF65-F5344CB8AC3E}">
        <p14:creationId xmlns:p14="http://schemas.microsoft.com/office/powerpoint/2010/main" val="1362937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483">
              <a:defRPr/>
            </a:pPr>
            <a:r>
              <a:rPr lang="en-AU" dirty="0"/>
              <a:t>For more detailed information on these changes see:  CASES21 Finance Business Process Guide Section 5: General Ledger</a:t>
            </a:r>
          </a:p>
          <a:p>
            <a:pPr defTabSz="955483">
              <a:defRPr/>
            </a:pPr>
            <a:r>
              <a:rPr lang="en-AU" dirty="0"/>
              <a:t>CASES21 V58 Release</a:t>
            </a:r>
            <a:r>
              <a:rPr lang="en-AU" baseline="0" dirty="0"/>
              <a:t> Notes: </a:t>
            </a:r>
            <a:r>
              <a:rPr lang="en-AU" dirty="0"/>
              <a:t>https://edugate.eduweb.vic.gov.au/newsevents/schoolbull/Pages/CASES21-2017-upgrade.aspx</a:t>
            </a:r>
          </a:p>
          <a:p>
            <a:pPr defTabSz="955483">
              <a:defRPr/>
            </a:pPr>
            <a:endParaRPr lang="en-AU" dirty="0"/>
          </a:p>
          <a:p>
            <a:pPr defTabSz="955483">
              <a:defRPr/>
            </a:pPr>
            <a:r>
              <a:rPr lang="en-AU" dirty="0">
                <a:solidFill>
                  <a:schemeClr val="tx1"/>
                </a:solidFill>
              </a:rPr>
              <a:t>General Ledger Journals (V59) </a:t>
            </a:r>
          </a:p>
          <a:p>
            <a:pPr defTabSz="955483">
              <a:defRPr/>
            </a:pPr>
            <a:r>
              <a:rPr lang="en-AU" dirty="0"/>
              <a:t>Discuss</a:t>
            </a:r>
            <a:r>
              <a:rPr lang="en-AU" baseline="0" dirty="0"/>
              <a:t> options and how it should be used or shown</a:t>
            </a:r>
            <a:endParaRPr lang="en-AU" dirty="0"/>
          </a:p>
          <a:p>
            <a:pPr defTabSz="955483">
              <a:defRPr/>
            </a:pPr>
            <a:r>
              <a:rPr lang="en-AU" dirty="0"/>
              <a:t>CASES21 V59 Release</a:t>
            </a:r>
            <a:r>
              <a:rPr lang="en-AU" baseline="0" dirty="0"/>
              <a:t> Notes: </a:t>
            </a:r>
            <a:r>
              <a:rPr lang="en-AU" dirty="0"/>
              <a:t>https://edugate.eduweb.vic.gov.au/Services/bussys/cases21/Upgrade%20and%20Release%20Notes/Forms/AllItems.aspx</a:t>
            </a:r>
            <a:endParaRPr lang="en-AU" baseline="0" dirty="0"/>
          </a:p>
          <a:p>
            <a:pPr defTabSz="955483">
              <a:defRPr/>
            </a:pPr>
            <a:endParaRPr lang="en-AU" dirty="0"/>
          </a:p>
        </p:txBody>
      </p:sp>
      <p:sp>
        <p:nvSpPr>
          <p:cNvPr id="4" name="Slide Number Placeholder 3"/>
          <p:cNvSpPr>
            <a:spLocks noGrp="1"/>
          </p:cNvSpPr>
          <p:nvPr>
            <p:ph type="sldNum" sz="quarter" idx="10"/>
          </p:nvPr>
        </p:nvSpPr>
        <p:spPr/>
        <p:txBody>
          <a:bodyPr/>
          <a:lstStyle/>
          <a:p>
            <a:fld id="{D8184222-38FE-C047-8A77-8F2FFCC5A56B}" type="slidenum">
              <a:rPr lang="en-US" smtClean="0"/>
              <a:t>3</a:t>
            </a:fld>
            <a:endParaRPr lang="en-US" dirty="0"/>
          </a:p>
        </p:txBody>
      </p:sp>
    </p:spTree>
    <p:extLst>
      <p:ext uri="{BB962C8B-B14F-4D97-AF65-F5344CB8AC3E}">
        <p14:creationId xmlns:p14="http://schemas.microsoft.com/office/powerpoint/2010/main" val="375320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483">
              <a:defRPr/>
            </a:pPr>
            <a:r>
              <a:rPr lang="en-AU" dirty="0"/>
              <a:t>For more detailed information on these changes see:  CASES21 Finance Business Process Guide Section 5: General Ledger</a:t>
            </a:r>
          </a:p>
          <a:p>
            <a:pPr defTabSz="955483">
              <a:defRPr/>
            </a:pPr>
            <a:r>
              <a:rPr lang="en-AU" dirty="0"/>
              <a:t>CASES21 V58 Release</a:t>
            </a:r>
            <a:r>
              <a:rPr lang="en-AU" baseline="0" dirty="0"/>
              <a:t> Notes: </a:t>
            </a:r>
            <a:r>
              <a:rPr lang="en-AU" dirty="0"/>
              <a:t>https://edugate.eduweb.vic.gov.au/newsevents/schoolbull/Pages/CASES21-2017-upgrade.aspx</a:t>
            </a:r>
          </a:p>
          <a:p>
            <a:pPr defTabSz="955483">
              <a:defRPr/>
            </a:pPr>
            <a:endParaRPr lang="en-AU" dirty="0"/>
          </a:p>
          <a:p>
            <a:pPr defTabSz="955483">
              <a:defRPr/>
            </a:pPr>
            <a:r>
              <a:rPr lang="en-AU" dirty="0">
                <a:solidFill>
                  <a:schemeClr val="tx1"/>
                </a:solidFill>
              </a:rPr>
              <a:t>General Ledger Journals (V59) </a:t>
            </a:r>
          </a:p>
          <a:p>
            <a:pPr defTabSz="955483">
              <a:defRPr/>
            </a:pPr>
            <a:r>
              <a:rPr lang="en-AU" dirty="0"/>
              <a:t>Discuss</a:t>
            </a:r>
            <a:r>
              <a:rPr lang="en-AU" baseline="0" dirty="0"/>
              <a:t> options and how it should be used or shown</a:t>
            </a:r>
            <a:endParaRPr lang="en-AU" dirty="0"/>
          </a:p>
          <a:p>
            <a:pPr defTabSz="955483">
              <a:defRPr/>
            </a:pPr>
            <a:r>
              <a:rPr lang="en-AU" dirty="0"/>
              <a:t>CASES21 V59 Release</a:t>
            </a:r>
            <a:r>
              <a:rPr lang="en-AU" baseline="0" dirty="0"/>
              <a:t> Notes: </a:t>
            </a:r>
            <a:r>
              <a:rPr lang="en-AU" dirty="0"/>
              <a:t>https://edugate.eduweb.vic.gov.au/Services/bussys/cases21/Upgrade%20and%20Release%20Notes/Forms/AllItems.aspx</a:t>
            </a:r>
            <a:endParaRPr lang="en-AU" baseline="0" dirty="0"/>
          </a:p>
          <a:p>
            <a:pPr defTabSz="955483">
              <a:defRPr/>
            </a:pPr>
            <a:endParaRPr lang="en-AU" dirty="0"/>
          </a:p>
        </p:txBody>
      </p:sp>
      <p:sp>
        <p:nvSpPr>
          <p:cNvPr id="4" name="Slide Number Placeholder 3"/>
          <p:cNvSpPr>
            <a:spLocks noGrp="1"/>
          </p:cNvSpPr>
          <p:nvPr>
            <p:ph type="sldNum" sz="quarter" idx="10"/>
          </p:nvPr>
        </p:nvSpPr>
        <p:spPr/>
        <p:txBody>
          <a:bodyPr/>
          <a:lstStyle/>
          <a:p>
            <a:fld id="{D8184222-38FE-C047-8A77-8F2FFCC5A56B}" type="slidenum">
              <a:rPr lang="en-US" smtClean="0"/>
              <a:t>4</a:t>
            </a:fld>
            <a:endParaRPr lang="en-US" dirty="0"/>
          </a:p>
        </p:txBody>
      </p:sp>
    </p:spTree>
    <p:extLst>
      <p:ext uri="{BB962C8B-B14F-4D97-AF65-F5344CB8AC3E}">
        <p14:creationId xmlns:p14="http://schemas.microsoft.com/office/powerpoint/2010/main" val="292631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Benchmark for the Schools Cash Reserve (School Operating Reserve) provides for a safety net of available funds that schools are required to keep uncommitted to meet their day to day financial obligations. This amount is calculated automatically by obtaining the average of two months school calendar year recurrent expenditure (from a school’s Operating Statement GL21150) adjusted for expenditure on ‘Building Works (86504)’, ‘Ground Works (86505)’ and non-cash expenditure items such as ‘Asset Write Downs (89591)’. </a:t>
            </a:r>
            <a:endParaRPr lang="en-AU" dirty="0"/>
          </a:p>
        </p:txBody>
      </p:sp>
      <p:sp>
        <p:nvSpPr>
          <p:cNvPr id="4" name="Slide Number Placeholder 3"/>
          <p:cNvSpPr>
            <a:spLocks noGrp="1"/>
          </p:cNvSpPr>
          <p:nvPr>
            <p:ph type="sldNum" sz="quarter" idx="10"/>
          </p:nvPr>
        </p:nvSpPr>
        <p:spPr/>
        <p:txBody>
          <a:bodyPr/>
          <a:lstStyle/>
          <a:p>
            <a:fld id="{D8184222-38FE-C047-8A77-8F2FFCC5A56B}" type="slidenum">
              <a:rPr lang="en-US" smtClean="0"/>
              <a:t>9</a:t>
            </a:fld>
            <a:endParaRPr lang="en-US" dirty="0"/>
          </a:p>
        </p:txBody>
      </p:sp>
    </p:spTree>
    <p:extLst>
      <p:ext uri="{BB962C8B-B14F-4D97-AF65-F5344CB8AC3E}">
        <p14:creationId xmlns:p14="http://schemas.microsoft.com/office/powerpoint/2010/main" val="183310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e.g. -  a school run canteen provides catering for Professional Development session. The journal will reduce the expenditure for the canteen budget and increase expenditure in the P.D. budget (see example below)</a:t>
            </a:r>
          </a:p>
          <a:p>
            <a:pPr lvl="0"/>
            <a:r>
              <a:rPr lang="en-AU" dirty="0"/>
              <a:t>Journal the GL code for Trading Operations Canteen  to  the P.D. budget so it relates the expense to the canteen</a:t>
            </a:r>
          </a:p>
          <a:p>
            <a:pPr lvl="0"/>
            <a:r>
              <a:rPr lang="en-AU" dirty="0"/>
              <a:t>Journal the Trading expense to Professional Development Sub-Program</a:t>
            </a:r>
          </a:p>
          <a:p>
            <a:pPr lvl="0"/>
            <a:r>
              <a:rPr lang="en-AU" dirty="0"/>
              <a:t>Ensure the Professional Development sub-program has a budget line for trading that is associated with the catering cost.</a:t>
            </a:r>
          </a:p>
          <a:p>
            <a:pPr lvl="0"/>
            <a:r>
              <a:rPr lang="en-AU" dirty="0"/>
              <a:t>The detail needs to be meaningful so the canteen can identify which team was charged and that the PD co-ordinator is aware of why there is a trading expense against their sub-program.  </a:t>
            </a:r>
          </a:p>
          <a:p>
            <a:endParaRPr lang="en-AU" dirty="0"/>
          </a:p>
        </p:txBody>
      </p:sp>
      <p:sp>
        <p:nvSpPr>
          <p:cNvPr id="4" name="Slide Number Placeholder 3"/>
          <p:cNvSpPr>
            <a:spLocks noGrp="1"/>
          </p:cNvSpPr>
          <p:nvPr>
            <p:ph type="sldNum" sz="quarter" idx="10"/>
          </p:nvPr>
        </p:nvSpPr>
        <p:spPr/>
        <p:txBody>
          <a:bodyPr/>
          <a:lstStyle/>
          <a:p>
            <a:fld id="{D8184222-38FE-C047-8A77-8F2FFCC5A56B}" type="slidenum">
              <a:rPr lang="en-US" smtClean="0"/>
              <a:t>15</a:t>
            </a:fld>
            <a:endParaRPr lang="en-US" dirty="0"/>
          </a:p>
        </p:txBody>
      </p:sp>
    </p:spTree>
    <p:extLst>
      <p:ext uri="{BB962C8B-B14F-4D97-AF65-F5344CB8AC3E}">
        <p14:creationId xmlns:p14="http://schemas.microsoft.com/office/powerpoint/2010/main" val="226549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184222-38FE-C047-8A77-8F2FFCC5A56B}" type="slidenum">
              <a:rPr lang="en-US" smtClean="0"/>
              <a:t>16</a:t>
            </a:fld>
            <a:endParaRPr lang="en-US" dirty="0"/>
          </a:p>
        </p:txBody>
      </p:sp>
    </p:spTree>
    <p:extLst>
      <p:ext uri="{BB962C8B-B14F-4D97-AF65-F5344CB8AC3E}">
        <p14:creationId xmlns:p14="http://schemas.microsoft.com/office/powerpoint/2010/main" val="2663721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EdVic">
    <p:spTree>
      <p:nvGrpSpPr>
        <p:cNvPr id="1" name=""/>
        <p:cNvGrpSpPr/>
        <p:nvPr/>
      </p:nvGrpSpPr>
      <p:grpSpPr>
        <a:xfrm>
          <a:off x="0" y="0"/>
          <a:ext cx="0" cy="0"/>
          <a:chOff x="0" y="0"/>
          <a:chExt cx="0" cy="0"/>
        </a:xfrm>
      </p:grpSpPr>
      <p:sp>
        <p:nvSpPr>
          <p:cNvPr id="6" name="Rectangle 5"/>
          <p:cNvSpPr/>
          <p:nvPr userDrawn="1"/>
        </p:nvSpPr>
        <p:spPr>
          <a:xfrm>
            <a:off x="0" y="5847907"/>
            <a:ext cx="9144000" cy="1010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76846"/>
          <a:stretch/>
        </p:blipFill>
        <p:spPr>
          <a:xfrm>
            <a:off x="0" y="-577"/>
            <a:ext cx="9144000" cy="1496782"/>
          </a:xfrm>
          <a:prstGeom prst="rect">
            <a:avLst/>
          </a:prstGeom>
        </p:spPr>
      </p:pic>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25656" r="75349"/>
          <a:stretch/>
        </p:blipFill>
        <p:spPr>
          <a:xfrm>
            <a:off x="0" y="2052084"/>
            <a:ext cx="2254102" cy="4805916"/>
          </a:xfrm>
          <a:prstGeom prst="rect">
            <a:avLst/>
          </a:prstGeom>
        </p:spPr>
      </p:pic>
      <p:sp>
        <p:nvSpPr>
          <p:cNvPr id="13" name="Content Placeholder 6"/>
          <p:cNvSpPr>
            <a:spLocks noGrp="1"/>
          </p:cNvSpPr>
          <p:nvPr>
            <p:ph sz="quarter" idx="11" hasCustomPrompt="1"/>
          </p:nvPr>
        </p:nvSpPr>
        <p:spPr>
          <a:xfrm>
            <a:off x="259570" y="469436"/>
            <a:ext cx="6209414" cy="833418"/>
          </a:xfrm>
          <a:prstGeom prst="rect">
            <a:avLst/>
          </a:prstGeom>
        </p:spPr>
        <p:txBody>
          <a:bodyPr anchor="b" anchorCtr="0"/>
          <a:lstStyle>
            <a:lvl1pPr marL="0" marR="0" indent="0" algn="l" defTabSz="914400" rtl="0" eaLnBrk="1" fontAlgn="auto" latinLnBrk="0" hangingPunct="1">
              <a:lnSpc>
                <a:spcPct val="60000"/>
              </a:lnSpc>
              <a:spcBef>
                <a:spcPts val="600"/>
              </a:spcBef>
              <a:spcAft>
                <a:spcPts val="600"/>
              </a:spcAft>
              <a:buClrTx/>
              <a:buSzTx/>
              <a:buFontTx/>
              <a:buNone/>
              <a:tabLst/>
              <a:defRPr sz="2400" b="1">
                <a:solidFill>
                  <a:srgbClr val="AA2733"/>
                </a:solidFill>
                <a:latin typeface="Arial" charset="0"/>
                <a:ea typeface="Arial" charset="0"/>
                <a:cs typeface="Arial" charset="0"/>
              </a:defRPr>
            </a:lvl1pPr>
            <a:lvl2pPr>
              <a:defRPr>
                <a:solidFill>
                  <a:schemeClr val="bg1"/>
                </a:solidFill>
                <a:latin typeface="Arial" charset="0"/>
                <a:ea typeface="Arial" charset="0"/>
                <a:cs typeface="Arial" charset="0"/>
              </a:defRPr>
            </a:lvl2pPr>
            <a:lvl3pPr>
              <a:defRPr>
                <a:solidFill>
                  <a:schemeClr val="bg1"/>
                </a:solidFill>
                <a:latin typeface="Arial" charset="0"/>
                <a:ea typeface="Arial" charset="0"/>
                <a:cs typeface="Arial" charset="0"/>
              </a:defRPr>
            </a:lvl3pPr>
            <a:lvl4pPr>
              <a:defRPr>
                <a:solidFill>
                  <a:schemeClr val="bg1"/>
                </a:solidFill>
                <a:latin typeface="Arial" charset="0"/>
                <a:ea typeface="Arial" charset="0"/>
                <a:cs typeface="Arial" charset="0"/>
              </a:defRPr>
            </a:lvl4pPr>
            <a:lvl5pPr>
              <a:defRPr>
                <a:solidFill>
                  <a:schemeClr val="bg1"/>
                </a:solidFill>
                <a:latin typeface="Arial" charset="0"/>
                <a:ea typeface="Arial" charset="0"/>
                <a:cs typeface="Arial" charset="0"/>
              </a:defRPr>
            </a:lvl5pPr>
          </a:lstStyle>
          <a:p>
            <a:pPr lvl="0">
              <a:lnSpc>
                <a:spcPct val="90000"/>
              </a:lnSpc>
            </a:pPr>
            <a:r>
              <a:rPr lang="en-US" dirty="0"/>
              <a:t>I WILL PUT MY OWN HEADING HERE </a:t>
            </a:r>
            <a:br>
              <a:rPr lang="en-US" dirty="0"/>
            </a:br>
            <a:r>
              <a:rPr lang="en-US" dirty="0"/>
              <a:t>IN ARIAL REGULAR CAPITALS</a:t>
            </a:r>
          </a:p>
        </p:txBody>
      </p:sp>
      <p:sp>
        <p:nvSpPr>
          <p:cNvPr id="7" name="Parallelogram 6"/>
          <p:cNvSpPr/>
          <p:nvPr userDrawn="1"/>
        </p:nvSpPr>
        <p:spPr>
          <a:xfrm flipH="1">
            <a:off x="0" y="2145616"/>
            <a:ext cx="3683480" cy="2417758"/>
          </a:xfrm>
          <a:prstGeom prst="parallelogram">
            <a:avLst>
              <a:gd name="adj" fmla="val 46488"/>
            </a:avLst>
          </a:prstGeom>
          <a:blipFill dpi="0" rotWithShape="0">
            <a:blip r:embed="rId3"/>
            <a:srcRect/>
            <a:stretch>
              <a:fillRect t="-15681" r="-7521" b="-70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337" tIns="45669" rIns="91337" bIns="45669" rtlCol="0" anchor="ctr"/>
          <a:lstStyle/>
          <a:p>
            <a:pPr algn="ctr" eaLnBrk="0" fontAlgn="base" hangingPunct="0">
              <a:spcBef>
                <a:spcPct val="0"/>
              </a:spcBef>
              <a:spcAft>
                <a:spcPct val="0"/>
              </a:spcAft>
            </a:pPr>
            <a:endParaRPr lang="en-US" sz="1300" dirty="0">
              <a:solidFill>
                <a:srgbClr val="FFFFFF"/>
              </a:solidFill>
            </a:endParaRPr>
          </a:p>
        </p:txBody>
      </p:sp>
      <p:sp>
        <p:nvSpPr>
          <p:cNvPr id="9" name="Parallelogram 8"/>
          <p:cNvSpPr/>
          <p:nvPr userDrawn="1"/>
        </p:nvSpPr>
        <p:spPr>
          <a:xfrm flipH="1">
            <a:off x="2540070" y="2145616"/>
            <a:ext cx="3928914" cy="2417758"/>
          </a:xfrm>
          <a:prstGeom prst="parallelogram">
            <a:avLst>
              <a:gd name="adj" fmla="val 46488"/>
            </a:avLst>
          </a:prstGeom>
          <a:blipFill dpi="0" rotWithShape="0">
            <a:blip r:embed="rId4"/>
            <a:srcRect/>
            <a:stretch>
              <a:fillRect l="-129" r="-65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337" tIns="45669" rIns="91337" bIns="45669" rtlCol="0" anchor="ctr"/>
          <a:lstStyle/>
          <a:p>
            <a:pPr algn="ctr" eaLnBrk="0" fontAlgn="base" hangingPunct="0">
              <a:spcBef>
                <a:spcPct val="0"/>
              </a:spcBef>
              <a:spcAft>
                <a:spcPct val="0"/>
              </a:spcAft>
            </a:pPr>
            <a:endParaRPr lang="en-US" sz="1300" dirty="0">
              <a:solidFill>
                <a:srgbClr val="FFFFFF"/>
              </a:solidFill>
            </a:endParaRPr>
          </a:p>
        </p:txBody>
      </p:sp>
      <p:sp>
        <p:nvSpPr>
          <p:cNvPr id="10" name="Parallelogram 9"/>
          <p:cNvSpPr/>
          <p:nvPr userDrawn="1"/>
        </p:nvSpPr>
        <p:spPr>
          <a:xfrm flipH="1">
            <a:off x="5322532" y="2145616"/>
            <a:ext cx="3821467" cy="2417758"/>
          </a:xfrm>
          <a:prstGeom prst="parallelogram">
            <a:avLst>
              <a:gd name="adj" fmla="val 46488"/>
            </a:avLst>
          </a:prstGeom>
          <a:blipFill dpi="0" rotWithShape="0">
            <a:blip r:embed="rId5"/>
            <a:srcRect/>
            <a:stretch>
              <a:fillRect l="-3508" r="-350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337" tIns="45669" rIns="91337" bIns="45669" rtlCol="0" anchor="ctr"/>
          <a:lstStyle/>
          <a:p>
            <a:pPr algn="ctr" eaLnBrk="0" fontAlgn="base" hangingPunct="0">
              <a:spcBef>
                <a:spcPct val="0"/>
              </a:spcBef>
              <a:spcAft>
                <a:spcPct val="0"/>
              </a:spcAft>
            </a:pPr>
            <a:endParaRPr lang="en-US" sz="1300" dirty="0">
              <a:solidFill>
                <a:srgbClr val="FFFFFF"/>
              </a:solidFill>
            </a:endParaRPr>
          </a:p>
        </p:txBody>
      </p:sp>
    </p:spTree>
    <p:extLst>
      <p:ext uri="{BB962C8B-B14F-4D97-AF65-F5344CB8AC3E}">
        <p14:creationId xmlns:p14="http://schemas.microsoft.com/office/powerpoint/2010/main" val="429797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70777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7208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rm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6905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209040"/>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75035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Norm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531476"/>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369643"/>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Sec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640064"/>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96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24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EdVic Image Edi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13415"/>
          <a:stretch/>
        </p:blipFill>
        <p:spPr>
          <a:xfrm>
            <a:off x="340962" y="2496"/>
            <a:ext cx="8803037" cy="6877422"/>
          </a:xfrm>
          <a:prstGeom prst="rect">
            <a:avLst/>
          </a:prstGeom>
        </p:spPr>
      </p:pic>
      <p:sp>
        <p:nvSpPr>
          <p:cNvPr id="14" name="Freeform 13"/>
          <p:cNvSpPr/>
          <p:nvPr userDrawn="1"/>
        </p:nvSpPr>
        <p:spPr>
          <a:xfrm>
            <a:off x="0" y="-25400"/>
            <a:ext cx="6769100" cy="6964784"/>
          </a:xfrm>
          <a:custGeom>
            <a:avLst/>
            <a:gdLst>
              <a:gd name="connsiteX0" fmla="*/ 12700 w 6769100"/>
              <a:gd name="connsiteY0" fmla="*/ 0 h 6908800"/>
              <a:gd name="connsiteX1" fmla="*/ 0 w 6769100"/>
              <a:gd name="connsiteY1" fmla="*/ 6908800 h 6908800"/>
              <a:gd name="connsiteX2" fmla="*/ 6769100 w 6769100"/>
              <a:gd name="connsiteY2" fmla="*/ 6870700 h 6908800"/>
              <a:gd name="connsiteX3" fmla="*/ 3568700 w 6769100"/>
              <a:gd name="connsiteY3" fmla="*/ 12700 h 6908800"/>
              <a:gd name="connsiteX4" fmla="*/ 12700 w 6769100"/>
              <a:gd name="connsiteY4" fmla="*/ 0 h 690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100" h="6908800">
                <a:moveTo>
                  <a:pt x="12700" y="0"/>
                </a:moveTo>
                <a:cubicBezTo>
                  <a:pt x="8467" y="2302933"/>
                  <a:pt x="4233" y="4605867"/>
                  <a:pt x="0" y="6908800"/>
                </a:cubicBezTo>
                <a:lnTo>
                  <a:pt x="6769100" y="6870700"/>
                </a:lnTo>
                <a:lnTo>
                  <a:pt x="3568700" y="12700"/>
                </a:lnTo>
                <a:lnTo>
                  <a:pt x="127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6"/>
          <p:cNvSpPr>
            <a:spLocks noGrp="1"/>
          </p:cNvSpPr>
          <p:nvPr>
            <p:ph sz="quarter" idx="11" hasCustomPrompt="1"/>
          </p:nvPr>
        </p:nvSpPr>
        <p:spPr>
          <a:xfrm>
            <a:off x="340963" y="1991248"/>
            <a:ext cx="3551419" cy="1177583"/>
          </a:xfrm>
          <a:prstGeom prst="rect">
            <a:avLst/>
          </a:prstGeom>
        </p:spPr>
        <p:txBody>
          <a:bodyPr anchor="b" anchorCtr="0"/>
          <a:lstStyle>
            <a:lvl1pPr marL="0" marR="0" indent="0" algn="l" defTabSz="914400" rtl="0" eaLnBrk="1" fontAlgn="auto" latinLnBrk="0" hangingPunct="1">
              <a:lnSpc>
                <a:spcPct val="90000"/>
              </a:lnSpc>
              <a:spcBef>
                <a:spcPts val="600"/>
              </a:spcBef>
              <a:spcAft>
                <a:spcPts val="600"/>
              </a:spcAft>
              <a:buClrTx/>
              <a:buSzTx/>
              <a:buFontTx/>
              <a:buNone/>
              <a:tabLst/>
              <a:defRPr b="1" baseline="0">
                <a:solidFill>
                  <a:srgbClr val="AA2733"/>
                </a:solidFill>
                <a:latin typeface="Arial" charset="0"/>
                <a:ea typeface="Arial" charset="0"/>
                <a:cs typeface="Arial" charset="0"/>
              </a:defRPr>
            </a:lvl1pPr>
            <a:lvl2pPr>
              <a:defRPr>
                <a:solidFill>
                  <a:schemeClr val="bg1"/>
                </a:solidFill>
                <a:latin typeface="Arial" charset="0"/>
                <a:ea typeface="Arial" charset="0"/>
                <a:cs typeface="Arial" charset="0"/>
              </a:defRPr>
            </a:lvl2pPr>
            <a:lvl3pPr>
              <a:defRPr>
                <a:solidFill>
                  <a:schemeClr val="bg1"/>
                </a:solidFill>
                <a:latin typeface="Arial" charset="0"/>
                <a:ea typeface="Arial" charset="0"/>
                <a:cs typeface="Arial" charset="0"/>
              </a:defRPr>
            </a:lvl3pPr>
            <a:lvl4pPr>
              <a:defRPr>
                <a:solidFill>
                  <a:schemeClr val="bg1"/>
                </a:solidFill>
                <a:latin typeface="Arial" charset="0"/>
                <a:ea typeface="Arial" charset="0"/>
                <a:cs typeface="Arial" charset="0"/>
              </a:defRPr>
            </a:lvl4pPr>
            <a:lvl5pPr>
              <a:defRPr>
                <a:solidFill>
                  <a:schemeClr val="bg1"/>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600"/>
              </a:spcBef>
              <a:spcAft>
                <a:spcPts val="600"/>
              </a:spcAft>
              <a:buClrTx/>
              <a:buSzTx/>
              <a:buFontTx/>
              <a:buNone/>
              <a:tabLst/>
              <a:defRPr/>
            </a:pPr>
            <a:r>
              <a:rPr lang="en-US" dirty="0"/>
              <a:t>I WILL ADD MY OWN MAIN HEADING FOR </a:t>
            </a:r>
            <a:br>
              <a:rPr lang="en-US" dirty="0"/>
            </a:br>
            <a:r>
              <a:rPr lang="en-US" dirty="0"/>
              <a:t>THE CHAPTER HERE</a:t>
            </a:r>
          </a:p>
        </p:txBody>
      </p:sp>
      <p:sp>
        <p:nvSpPr>
          <p:cNvPr id="16" name="Content Placeholder 6"/>
          <p:cNvSpPr>
            <a:spLocks noGrp="1"/>
          </p:cNvSpPr>
          <p:nvPr>
            <p:ph sz="quarter" idx="12" hasCustomPrompt="1"/>
          </p:nvPr>
        </p:nvSpPr>
        <p:spPr>
          <a:xfrm>
            <a:off x="340963" y="3148717"/>
            <a:ext cx="3551419" cy="15007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solidFill>
                  <a:srgbClr val="AA2733"/>
                </a:solidFill>
                <a:latin typeface="Arial" charset="0"/>
                <a:ea typeface="Arial" charset="0"/>
                <a:cs typeface="Arial" charset="0"/>
              </a:defRPr>
            </a:lvl1pPr>
            <a:lvl2pPr>
              <a:defRPr>
                <a:solidFill>
                  <a:schemeClr val="bg1"/>
                </a:solidFill>
                <a:latin typeface="Arial" charset="0"/>
                <a:ea typeface="Arial" charset="0"/>
                <a:cs typeface="Arial" charset="0"/>
              </a:defRPr>
            </a:lvl2pPr>
            <a:lvl3pPr>
              <a:defRPr>
                <a:solidFill>
                  <a:schemeClr val="bg1"/>
                </a:solidFill>
                <a:latin typeface="Arial" charset="0"/>
                <a:ea typeface="Arial" charset="0"/>
                <a:cs typeface="Arial" charset="0"/>
              </a:defRPr>
            </a:lvl3pPr>
            <a:lvl4pPr>
              <a:defRPr>
                <a:solidFill>
                  <a:schemeClr val="bg1"/>
                </a:solidFill>
                <a:latin typeface="Arial" charset="0"/>
                <a:ea typeface="Arial" charset="0"/>
                <a:cs typeface="Arial" charset="0"/>
              </a:defRPr>
            </a:lvl4pPr>
            <a:lvl5pPr>
              <a:defRPr>
                <a:solidFill>
                  <a:schemeClr val="bg1"/>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I WILL ADD MY OWN SUB HEADING FOR THE CHAPTER HERE</a:t>
            </a:r>
          </a:p>
          <a:p>
            <a:pPr lvl="0"/>
            <a:endParaRPr lang="en-AU" dirty="0"/>
          </a:p>
        </p:txBody>
      </p:sp>
      <p:sp>
        <p:nvSpPr>
          <p:cNvPr id="18" name="Slide Number Placeholder 5"/>
          <p:cNvSpPr txBox="1">
            <a:spLocks/>
          </p:cNvSpPr>
          <p:nvPr userDrawn="1"/>
        </p:nvSpPr>
        <p:spPr>
          <a:xfrm>
            <a:off x="6713533" y="6379904"/>
            <a:ext cx="2293380" cy="3052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88D943-D993-4647-B54A-A5F9D6D17A77}" type="slidenum">
              <a:rPr lang="en-US" smtClean="0">
                <a:solidFill>
                  <a:schemeClr val="tx1"/>
                </a:solidFill>
              </a:rPr>
              <a:pPr/>
              <a:t>‹#›</a:t>
            </a:fld>
            <a:endParaRPr lang="en-US" dirty="0">
              <a:solidFill>
                <a:schemeClr val="tx1"/>
              </a:solidFill>
            </a:endParaRPr>
          </a:p>
        </p:txBody>
      </p:sp>
      <p:sp>
        <p:nvSpPr>
          <p:cNvPr id="19" name="Parallelogram 14"/>
          <p:cNvSpPr/>
          <p:nvPr userDrawn="1"/>
        </p:nvSpPr>
        <p:spPr>
          <a:xfrm flipH="1">
            <a:off x="4031409" y="-56970"/>
            <a:ext cx="4014389" cy="6996354"/>
          </a:xfrm>
          <a:custGeom>
            <a:avLst/>
            <a:gdLst>
              <a:gd name="connsiteX0" fmla="*/ 0 w 2050453"/>
              <a:gd name="connsiteY0" fmla="*/ 3073398 h 3073398"/>
              <a:gd name="connsiteX1" fmla="*/ 953215 w 2050453"/>
              <a:gd name="connsiteY1" fmla="*/ 0 h 3073398"/>
              <a:gd name="connsiteX2" fmla="*/ 2050453 w 2050453"/>
              <a:gd name="connsiteY2" fmla="*/ 0 h 3073398"/>
              <a:gd name="connsiteX3" fmla="*/ 1097238 w 2050453"/>
              <a:gd name="connsiteY3" fmla="*/ 3073398 h 3073398"/>
              <a:gd name="connsiteX4" fmla="*/ 0 w 2050453"/>
              <a:gd name="connsiteY4" fmla="*/ 3073398 h 3073398"/>
              <a:gd name="connsiteX0" fmla="*/ 0 w 2522792"/>
              <a:gd name="connsiteY0" fmla="*/ 3073398 h 3073398"/>
              <a:gd name="connsiteX1" fmla="*/ 953215 w 2522792"/>
              <a:gd name="connsiteY1" fmla="*/ 0 h 3073398"/>
              <a:gd name="connsiteX2" fmla="*/ 2522792 w 2522792"/>
              <a:gd name="connsiteY2" fmla="*/ 18167 h 3073398"/>
              <a:gd name="connsiteX3" fmla="*/ 1097238 w 2522792"/>
              <a:gd name="connsiteY3" fmla="*/ 3073398 h 3073398"/>
              <a:gd name="connsiteX4" fmla="*/ 0 w 2522792"/>
              <a:gd name="connsiteY4" fmla="*/ 3073398 h 3073398"/>
              <a:gd name="connsiteX0" fmla="*/ 0 w 2522792"/>
              <a:gd name="connsiteY0" fmla="*/ 3073398 h 3073398"/>
              <a:gd name="connsiteX1" fmla="*/ 1334720 w 2522792"/>
              <a:gd name="connsiteY1" fmla="*/ 0 h 3073398"/>
              <a:gd name="connsiteX2" fmla="*/ 2522792 w 2522792"/>
              <a:gd name="connsiteY2" fmla="*/ 18167 h 3073398"/>
              <a:gd name="connsiteX3" fmla="*/ 1097238 w 2522792"/>
              <a:gd name="connsiteY3" fmla="*/ 3073398 h 3073398"/>
              <a:gd name="connsiteX4" fmla="*/ 0 w 2522792"/>
              <a:gd name="connsiteY4" fmla="*/ 3073398 h 3073398"/>
              <a:gd name="connsiteX0" fmla="*/ 0 w 2516736"/>
              <a:gd name="connsiteY0" fmla="*/ 3073398 h 3073398"/>
              <a:gd name="connsiteX1" fmla="*/ 1334720 w 2516736"/>
              <a:gd name="connsiteY1" fmla="*/ 0 h 3073398"/>
              <a:gd name="connsiteX2" fmla="*/ 2516736 w 2516736"/>
              <a:gd name="connsiteY2" fmla="*/ 18167 h 3073398"/>
              <a:gd name="connsiteX3" fmla="*/ 1097238 w 2516736"/>
              <a:gd name="connsiteY3" fmla="*/ 3073398 h 3073398"/>
              <a:gd name="connsiteX4" fmla="*/ 0 w 2516736"/>
              <a:gd name="connsiteY4" fmla="*/ 3073398 h 3073398"/>
              <a:gd name="connsiteX0" fmla="*/ 0 w 2571237"/>
              <a:gd name="connsiteY0" fmla="*/ 3073398 h 3073398"/>
              <a:gd name="connsiteX1" fmla="*/ 1389221 w 2571237"/>
              <a:gd name="connsiteY1" fmla="*/ 0 h 3073398"/>
              <a:gd name="connsiteX2" fmla="*/ 2571237 w 2571237"/>
              <a:gd name="connsiteY2" fmla="*/ 18167 h 3073398"/>
              <a:gd name="connsiteX3" fmla="*/ 1151739 w 2571237"/>
              <a:gd name="connsiteY3" fmla="*/ 3073398 h 3073398"/>
              <a:gd name="connsiteX4" fmla="*/ 0 w 2571237"/>
              <a:gd name="connsiteY4" fmla="*/ 3073398 h 3073398"/>
              <a:gd name="connsiteX0" fmla="*/ 0 w 2578164"/>
              <a:gd name="connsiteY0" fmla="*/ 3073398 h 3073398"/>
              <a:gd name="connsiteX1" fmla="*/ 1389221 w 2578164"/>
              <a:gd name="connsiteY1" fmla="*/ 0 h 3073398"/>
              <a:gd name="connsiteX2" fmla="*/ 2578164 w 2578164"/>
              <a:gd name="connsiteY2" fmla="*/ 849 h 3073398"/>
              <a:gd name="connsiteX3" fmla="*/ 1151739 w 2578164"/>
              <a:gd name="connsiteY3" fmla="*/ 3073398 h 3073398"/>
              <a:gd name="connsiteX4" fmla="*/ 0 w 2578164"/>
              <a:gd name="connsiteY4" fmla="*/ 3073398 h 3073398"/>
              <a:gd name="connsiteX0" fmla="*/ 0 w 5196594"/>
              <a:gd name="connsiteY0" fmla="*/ 11397584 h 11397584"/>
              <a:gd name="connsiteX1" fmla="*/ 5196594 w 5196594"/>
              <a:gd name="connsiteY1" fmla="*/ 0 h 11397584"/>
              <a:gd name="connsiteX2" fmla="*/ 2578164 w 5196594"/>
              <a:gd name="connsiteY2" fmla="*/ 8325035 h 11397584"/>
              <a:gd name="connsiteX3" fmla="*/ 1151739 w 5196594"/>
              <a:gd name="connsiteY3" fmla="*/ 11397584 h 11397584"/>
              <a:gd name="connsiteX4" fmla="*/ 0 w 5196594"/>
              <a:gd name="connsiteY4" fmla="*/ 11397584 h 11397584"/>
              <a:gd name="connsiteX0" fmla="*/ 0 w 6409185"/>
              <a:gd name="connsiteY0" fmla="*/ 11397584 h 11397584"/>
              <a:gd name="connsiteX1" fmla="*/ 5196594 w 6409185"/>
              <a:gd name="connsiteY1" fmla="*/ 0 h 11397584"/>
              <a:gd name="connsiteX2" fmla="*/ 6409185 w 6409185"/>
              <a:gd name="connsiteY2" fmla="*/ 95443 h 11397584"/>
              <a:gd name="connsiteX3" fmla="*/ 1151739 w 6409185"/>
              <a:gd name="connsiteY3" fmla="*/ 11397584 h 11397584"/>
              <a:gd name="connsiteX4" fmla="*/ 0 w 6409185"/>
              <a:gd name="connsiteY4" fmla="*/ 11397584 h 11397584"/>
              <a:gd name="connsiteX0" fmla="*/ 0 w 6409185"/>
              <a:gd name="connsiteY0" fmla="*/ 11302141 h 11302141"/>
              <a:gd name="connsiteX1" fmla="*/ 4853693 w 6409185"/>
              <a:gd name="connsiteY1" fmla="*/ 649476 h 11302141"/>
              <a:gd name="connsiteX2" fmla="*/ 6409185 w 6409185"/>
              <a:gd name="connsiteY2" fmla="*/ 0 h 11302141"/>
              <a:gd name="connsiteX3" fmla="*/ 1151739 w 6409185"/>
              <a:gd name="connsiteY3" fmla="*/ 11302141 h 11302141"/>
              <a:gd name="connsiteX4" fmla="*/ 0 w 6409185"/>
              <a:gd name="connsiteY4" fmla="*/ 11302141 h 11302141"/>
              <a:gd name="connsiteX0" fmla="*/ 0 w 6125405"/>
              <a:gd name="connsiteY0" fmla="*/ 10675462 h 10675462"/>
              <a:gd name="connsiteX1" fmla="*/ 4853693 w 6125405"/>
              <a:gd name="connsiteY1" fmla="*/ 22797 h 10675462"/>
              <a:gd name="connsiteX2" fmla="*/ 6125405 w 6125405"/>
              <a:gd name="connsiteY2" fmla="*/ 0 h 10675462"/>
              <a:gd name="connsiteX3" fmla="*/ 1151739 w 6125405"/>
              <a:gd name="connsiteY3" fmla="*/ 10675462 h 10675462"/>
              <a:gd name="connsiteX4" fmla="*/ 0 w 6125405"/>
              <a:gd name="connsiteY4" fmla="*/ 10675462 h 10675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5405" h="10675462">
                <a:moveTo>
                  <a:pt x="0" y="10675462"/>
                </a:moveTo>
                <a:lnTo>
                  <a:pt x="4853693" y="22797"/>
                </a:lnTo>
                <a:lnTo>
                  <a:pt x="6125405" y="0"/>
                </a:lnTo>
                <a:lnTo>
                  <a:pt x="1151739" y="10675462"/>
                </a:lnTo>
                <a:lnTo>
                  <a:pt x="0" y="10675462"/>
                </a:lnTo>
                <a:close/>
              </a:path>
            </a:pathLst>
          </a:custGeom>
          <a:solidFill>
            <a:srgbClr val="AA2733">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arallelogram 14"/>
          <p:cNvSpPr/>
          <p:nvPr userDrawn="1"/>
        </p:nvSpPr>
        <p:spPr>
          <a:xfrm flipH="1">
            <a:off x="3529180" y="-56970"/>
            <a:ext cx="4014389" cy="6996354"/>
          </a:xfrm>
          <a:custGeom>
            <a:avLst/>
            <a:gdLst>
              <a:gd name="connsiteX0" fmla="*/ 0 w 2050453"/>
              <a:gd name="connsiteY0" fmla="*/ 3073398 h 3073398"/>
              <a:gd name="connsiteX1" fmla="*/ 953215 w 2050453"/>
              <a:gd name="connsiteY1" fmla="*/ 0 h 3073398"/>
              <a:gd name="connsiteX2" fmla="*/ 2050453 w 2050453"/>
              <a:gd name="connsiteY2" fmla="*/ 0 h 3073398"/>
              <a:gd name="connsiteX3" fmla="*/ 1097238 w 2050453"/>
              <a:gd name="connsiteY3" fmla="*/ 3073398 h 3073398"/>
              <a:gd name="connsiteX4" fmla="*/ 0 w 2050453"/>
              <a:gd name="connsiteY4" fmla="*/ 3073398 h 3073398"/>
              <a:gd name="connsiteX0" fmla="*/ 0 w 2522792"/>
              <a:gd name="connsiteY0" fmla="*/ 3073398 h 3073398"/>
              <a:gd name="connsiteX1" fmla="*/ 953215 w 2522792"/>
              <a:gd name="connsiteY1" fmla="*/ 0 h 3073398"/>
              <a:gd name="connsiteX2" fmla="*/ 2522792 w 2522792"/>
              <a:gd name="connsiteY2" fmla="*/ 18167 h 3073398"/>
              <a:gd name="connsiteX3" fmla="*/ 1097238 w 2522792"/>
              <a:gd name="connsiteY3" fmla="*/ 3073398 h 3073398"/>
              <a:gd name="connsiteX4" fmla="*/ 0 w 2522792"/>
              <a:gd name="connsiteY4" fmla="*/ 3073398 h 3073398"/>
              <a:gd name="connsiteX0" fmla="*/ 0 w 2522792"/>
              <a:gd name="connsiteY0" fmla="*/ 3073398 h 3073398"/>
              <a:gd name="connsiteX1" fmla="*/ 1334720 w 2522792"/>
              <a:gd name="connsiteY1" fmla="*/ 0 h 3073398"/>
              <a:gd name="connsiteX2" fmla="*/ 2522792 w 2522792"/>
              <a:gd name="connsiteY2" fmla="*/ 18167 h 3073398"/>
              <a:gd name="connsiteX3" fmla="*/ 1097238 w 2522792"/>
              <a:gd name="connsiteY3" fmla="*/ 3073398 h 3073398"/>
              <a:gd name="connsiteX4" fmla="*/ 0 w 2522792"/>
              <a:gd name="connsiteY4" fmla="*/ 3073398 h 3073398"/>
              <a:gd name="connsiteX0" fmla="*/ 0 w 2516736"/>
              <a:gd name="connsiteY0" fmla="*/ 3073398 h 3073398"/>
              <a:gd name="connsiteX1" fmla="*/ 1334720 w 2516736"/>
              <a:gd name="connsiteY1" fmla="*/ 0 h 3073398"/>
              <a:gd name="connsiteX2" fmla="*/ 2516736 w 2516736"/>
              <a:gd name="connsiteY2" fmla="*/ 18167 h 3073398"/>
              <a:gd name="connsiteX3" fmla="*/ 1097238 w 2516736"/>
              <a:gd name="connsiteY3" fmla="*/ 3073398 h 3073398"/>
              <a:gd name="connsiteX4" fmla="*/ 0 w 2516736"/>
              <a:gd name="connsiteY4" fmla="*/ 3073398 h 3073398"/>
              <a:gd name="connsiteX0" fmla="*/ 0 w 2571237"/>
              <a:gd name="connsiteY0" fmla="*/ 3073398 h 3073398"/>
              <a:gd name="connsiteX1" fmla="*/ 1389221 w 2571237"/>
              <a:gd name="connsiteY1" fmla="*/ 0 h 3073398"/>
              <a:gd name="connsiteX2" fmla="*/ 2571237 w 2571237"/>
              <a:gd name="connsiteY2" fmla="*/ 18167 h 3073398"/>
              <a:gd name="connsiteX3" fmla="*/ 1151739 w 2571237"/>
              <a:gd name="connsiteY3" fmla="*/ 3073398 h 3073398"/>
              <a:gd name="connsiteX4" fmla="*/ 0 w 2571237"/>
              <a:gd name="connsiteY4" fmla="*/ 3073398 h 3073398"/>
              <a:gd name="connsiteX0" fmla="*/ 0 w 2578164"/>
              <a:gd name="connsiteY0" fmla="*/ 3073398 h 3073398"/>
              <a:gd name="connsiteX1" fmla="*/ 1389221 w 2578164"/>
              <a:gd name="connsiteY1" fmla="*/ 0 h 3073398"/>
              <a:gd name="connsiteX2" fmla="*/ 2578164 w 2578164"/>
              <a:gd name="connsiteY2" fmla="*/ 849 h 3073398"/>
              <a:gd name="connsiteX3" fmla="*/ 1151739 w 2578164"/>
              <a:gd name="connsiteY3" fmla="*/ 3073398 h 3073398"/>
              <a:gd name="connsiteX4" fmla="*/ 0 w 2578164"/>
              <a:gd name="connsiteY4" fmla="*/ 3073398 h 3073398"/>
              <a:gd name="connsiteX0" fmla="*/ 0 w 5196594"/>
              <a:gd name="connsiteY0" fmla="*/ 11397584 h 11397584"/>
              <a:gd name="connsiteX1" fmla="*/ 5196594 w 5196594"/>
              <a:gd name="connsiteY1" fmla="*/ 0 h 11397584"/>
              <a:gd name="connsiteX2" fmla="*/ 2578164 w 5196594"/>
              <a:gd name="connsiteY2" fmla="*/ 8325035 h 11397584"/>
              <a:gd name="connsiteX3" fmla="*/ 1151739 w 5196594"/>
              <a:gd name="connsiteY3" fmla="*/ 11397584 h 11397584"/>
              <a:gd name="connsiteX4" fmla="*/ 0 w 5196594"/>
              <a:gd name="connsiteY4" fmla="*/ 11397584 h 11397584"/>
              <a:gd name="connsiteX0" fmla="*/ 0 w 6409185"/>
              <a:gd name="connsiteY0" fmla="*/ 11397584 h 11397584"/>
              <a:gd name="connsiteX1" fmla="*/ 5196594 w 6409185"/>
              <a:gd name="connsiteY1" fmla="*/ 0 h 11397584"/>
              <a:gd name="connsiteX2" fmla="*/ 6409185 w 6409185"/>
              <a:gd name="connsiteY2" fmla="*/ 95443 h 11397584"/>
              <a:gd name="connsiteX3" fmla="*/ 1151739 w 6409185"/>
              <a:gd name="connsiteY3" fmla="*/ 11397584 h 11397584"/>
              <a:gd name="connsiteX4" fmla="*/ 0 w 6409185"/>
              <a:gd name="connsiteY4" fmla="*/ 11397584 h 11397584"/>
              <a:gd name="connsiteX0" fmla="*/ 0 w 6409185"/>
              <a:gd name="connsiteY0" fmla="*/ 11302141 h 11302141"/>
              <a:gd name="connsiteX1" fmla="*/ 4853693 w 6409185"/>
              <a:gd name="connsiteY1" fmla="*/ 649476 h 11302141"/>
              <a:gd name="connsiteX2" fmla="*/ 6409185 w 6409185"/>
              <a:gd name="connsiteY2" fmla="*/ 0 h 11302141"/>
              <a:gd name="connsiteX3" fmla="*/ 1151739 w 6409185"/>
              <a:gd name="connsiteY3" fmla="*/ 11302141 h 11302141"/>
              <a:gd name="connsiteX4" fmla="*/ 0 w 6409185"/>
              <a:gd name="connsiteY4" fmla="*/ 11302141 h 11302141"/>
              <a:gd name="connsiteX0" fmla="*/ 0 w 6125405"/>
              <a:gd name="connsiteY0" fmla="*/ 10675462 h 10675462"/>
              <a:gd name="connsiteX1" fmla="*/ 4853693 w 6125405"/>
              <a:gd name="connsiteY1" fmla="*/ 22797 h 10675462"/>
              <a:gd name="connsiteX2" fmla="*/ 6125405 w 6125405"/>
              <a:gd name="connsiteY2" fmla="*/ 0 h 10675462"/>
              <a:gd name="connsiteX3" fmla="*/ 1151739 w 6125405"/>
              <a:gd name="connsiteY3" fmla="*/ 10675462 h 10675462"/>
              <a:gd name="connsiteX4" fmla="*/ 0 w 6125405"/>
              <a:gd name="connsiteY4" fmla="*/ 10675462 h 10675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5405" h="10675462">
                <a:moveTo>
                  <a:pt x="0" y="10675462"/>
                </a:moveTo>
                <a:lnTo>
                  <a:pt x="4853693" y="22797"/>
                </a:lnTo>
                <a:lnTo>
                  <a:pt x="6125405" y="0"/>
                </a:lnTo>
                <a:lnTo>
                  <a:pt x="1151739" y="10675462"/>
                </a:lnTo>
                <a:lnTo>
                  <a:pt x="0" y="10675462"/>
                </a:lnTo>
                <a:close/>
              </a:path>
            </a:pathLst>
          </a:custGeom>
          <a:solidFill>
            <a:srgbClr val="AA2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userDrawn="1"/>
        </p:nvPicPr>
        <p:blipFill>
          <a:blip r:embed="rId3"/>
          <a:stretch>
            <a:fillRect/>
          </a:stretch>
        </p:blipFill>
        <p:spPr>
          <a:xfrm>
            <a:off x="278970" y="6279026"/>
            <a:ext cx="2227326" cy="425736"/>
          </a:xfrm>
          <a:prstGeom prst="rect">
            <a:avLst/>
          </a:prstGeom>
        </p:spPr>
      </p:pic>
    </p:spTree>
    <p:extLst>
      <p:ext uri="{BB962C8B-B14F-4D97-AF65-F5344CB8AC3E}">
        <p14:creationId xmlns:p14="http://schemas.microsoft.com/office/powerpoint/2010/main" val="1071075312"/>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031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575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8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664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308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EdVic and Dept">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8971" y="6282036"/>
            <a:ext cx="2892598" cy="424767"/>
          </a:xfrm>
          <a:prstGeom prst="rect">
            <a:avLst/>
          </a:prstGeom>
        </p:spPr>
      </p:pic>
      <p:sp>
        <p:nvSpPr>
          <p:cNvPr id="15" name="Slide Number Placeholder 5"/>
          <p:cNvSpPr txBox="1">
            <a:spLocks/>
          </p:cNvSpPr>
          <p:nvPr userDrawn="1"/>
        </p:nvSpPr>
        <p:spPr>
          <a:xfrm>
            <a:off x="6713533" y="6379904"/>
            <a:ext cx="2293380" cy="3052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88D943-D993-4647-B54A-A5F9D6D17A77}" type="slidenum">
              <a:rPr lang="en-US" smtClean="0">
                <a:solidFill>
                  <a:schemeClr val="tx1"/>
                </a:solidFill>
              </a:rPr>
              <a:pPr/>
              <a:t>‹#›</a:t>
            </a:fld>
            <a:endParaRPr lang="en-US" dirty="0">
              <a:solidFill>
                <a:schemeClr val="tx1"/>
              </a:solidFill>
            </a:endParaRPr>
          </a:p>
        </p:txBody>
      </p:sp>
      <p:sp>
        <p:nvSpPr>
          <p:cNvPr id="16" name="Content Placeholder 6"/>
          <p:cNvSpPr>
            <a:spLocks noGrp="1"/>
          </p:cNvSpPr>
          <p:nvPr>
            <p:ph sz="quarter" idx="10" hasCustomPrompt="1"/>
          </p:nvPr>
        </p:nvSpPr>
        <p:spPr>
          <a:xfrm>
            <a:off x="340963" y="1528232"/>
            <a:ext cx="8438827" cy="4518180"/>
          </a:xfrm>
          <a:prstGeom prst="rect">
            <a:avLst/>
          </a:prstGeom>
        </p:spPr>
        <p:txBody>
          <a:bodyPr/>
          <a:lstStyle>
            <a:lvl1pPr marL="228600" marR="0" indent="-228600" algn="l" defTabSz="914400" rtl="0" eaLnBrk="1" fontAlgn="auto" latinLnBrk="0" hangingPunct="1">
              <a:lnSpc>
                <a:spcPct val="90000"/>
              </a:lnSpc>
              <a:spcBef>
                <a:spcPts val="600"/>
              </a:spcBef>
              <a:spcAft>
                <a:spcPts val="600"/>
              </a:spcAft>
              <a:buClrTx/>
              <a:buSzTx/>
              <a:buFont typeface="Arial" panose="020B0604020202020204" pitchFamily="34" charset="0"/>
              <a:buChar char="•"/>
              <a:tabLst/>
              <a:defRPr sz="1400">
                <a:solidFill>
                  <a:schemeClr val="bg2">
                    <a:lumMod val="10000"/>
                  </a:schemeClr>
                </a:solidFill>
                <a:latin typeface="Arial" charset="0"/>
                <a:ea typeface="Arial" charset="0"/>
                <a:cs typeface="Arial" charset="0"/>
              </a:defRPr>
            </a:lvl1pPr>
            <a:lvl2pPr>
              <a:spcBef>
                <a:spcPts val="600"/>
              </a:spcBef>
              <a:spcAft>
                <a:spcPts val="600"/>
              </a:spcAft>
              <a:defRPr sz="1400">
                <a:solidFill>
                  <a:srgbClr val="AA2733"/>
                </a:solidFill>
                <a:latin typeface="Arial" charset="0"/>
                <a:ea typeface="Arial" charset="0"/>
                <a:cs typeface="Arial" charset="0"/>
              </a:defRPr>
            </a:lvl2pPr>
            <a:lvl3pPr>
              <a:spcBef>
                <a:spcPts val="600"/>
              </a:spcBef>
              <a:spcAft>
                <a:spcPts val="600"/>
              </a:spcAft>
              <a:defRPr sz="1400">
                <a:solidFill>
                  <a:srgbClr val="AA2733"/>
                </a:solidFill>
                <a:latin typeface="Arial" charset="0"/>
                <a:ea typeface="Arial" charset="0"/>
                <a:cs typeface="Arial" charset="0"/>
              </a:defRPr>
            </a:lvl3pPr>
            <a:lvl4pPr>
              <a:spcBef>
                <a:spcPts val="600"/>
              </a:spcBef>
              <a:spcAft>
                <a:spcPts val="600"/>
              </a:spcAft>
              <a:defRPr sz="1400">
                <a:solidFill>
                  <a:srgbClr val="AA2733"/>
                </a:solidFill>
                <a:latin typeface="Arial" charset="0"/>
                <a:ea typeface="Arial" charset="0"/>
                <a:cs typeface="Arial" charset="0"/>
              </a:defRPr>
            </a:lvl4pPr>
            <a:lvl5pPr>
              <a:spcBef>
                <a:spcPts val="600"/>
              </a:spcBef>
              <a:spcAft>
                <a:spcPts val="600"/>
              </a:spcAft>
              <a:defRPr sz="1400">
                <a:solidFill>
                  <a:srgbClr val="AA2733"/>
                </a:solidFill>
                <a:latin typeface="Arial" charset="0"/>
                <a:ea typeface="Arial" charset="0"/>
                <a:cs typeface="Arial" charset="0"/>
              </a:defRPr>
            </a:lvl5pPr>
          </a:lstStyle>
          <a:p>
            <a:r>
              <a:rPr lang="en-US" dirty="0"/>
              <a:t>I will add my own sentence case dot point here. I will add my own sentence case dot point here. Using Arial Regular, 14pt, sentence case.</a:t>
            </a:r>
          </a:p>
          <a:p>
            <a:r>
              <a:rPr lang="en-US" dirty="0"/>
              <a:t>I will add my second point here</a:t>
            </a:r>
          </a:p>
          <a:p>
            <a:r>
              <a:rPr lang="en-US" dirty="0"/>
              <a:t>I will add my third point here.</a:t>
            </a:r>
          </a:p>
          <a:p>
            <a:r>
              <a:rPr lang="en-US" dirty="0"/>
              <a:t>And so on</a:t>
            </a:r>
            <a:r>
              <a:rPr lang="is-IS" dirty="0"/>
              <a:t>….</a:t>
            </a:r>
            <a:endParaRPr lang="en-US" dirty="0"/>
          </a:p>
        </p:txBody>
      </p:sp>
      <p:sp>
        <p:nvSpPr>
          <p:cNvPr id="17" name="Content Placeholder 6"/>
          <p:cNvSpPr>
            <a:spLocks noGrp="1"/>
          </p:cNvSpPr>
          <p:nvPr>
            <p:ph sz="quarter" idx="12" hasCustomPrompt="1"/>
          </p:nvPr>
        </p:nvSpPr>
        <p:spPr>
          <a:xfrm>
            <a:off x="340963" y="328614"/>
            <a:ext cx="8438827" cy="960896"/>
          </a:xfrm>
          <a:prstGeom prst="rect">
            <a:avLst/>
          </a:prstGeom>
        </p:spPr>
        <p:txBody>
          <a:bodyPr/>
          <a:lstStyle>
            <a:lvl1pPr marL="0" indent="0">
              <a:lnSpc>
                <a:spcPct val="90000"/>
              </a:lnSpc>
              <a:spcBef>
                <a:spcPts val="600"/>
              </a:spcBef>
              <a:spcAft>
                <a:spcPts val="600"/>
              </a:spcAft>
              <a:buFontTx/>
              <a:buNone/>
              <a:defRPr>
                <a:solidFill>
                  <a:srgbClr val="AA2733"/>
                </a:solidFill>
                <a:latin typeface="Arial" charset="0"/>
                <a:ea typeface="Arial" charset="0"/>
                <a:cs typeface="Arial" charset="0"/>
              </a:defRPr>
            </a:lvl1pPr>
            <a:lvl2pPr>
              <a:defRPr>
                <a:solidFill>
                  <a:schemeClr val="bg1"/>
                </a:solidFill>
                <a:latin typeface="Arial" charset="0"/>
                <a:ea typeface="Arial" charset="0"/>
                <a:cs typeface="Arial" charset="0"/>
              </a:defRPr>
            </a:lvl2pPr>
            <a:lvl3pPr>
              <a:defRPr>
                <a:solidFill>
                  <a:schemeClr val="bg1"/>
                </a:solidFill>
                <a:latin typeface="Arial" charset="0"/>
                <a:ea typeface="Arial" charset="0"/>
                <a:cs typeface="Arial" charset="0"/>
              </a:defRPr>
            </a:lvl3pPr>
            <a:lvl4pPr>
              <a:defRPr>
                <a:solidFill>
                  <a:schemeClr val="bg1"/>
                </a:solidFill>
                <a:latin typeface="Arial" charset="0"/>
                <a:ea typeface="Arial" charset="0"/>
                <a:cs typeface="Arial" charset="0"/>
              </a:defRPr>
            </a:lvl4pPr>
            <a:lvl5pPr>
              <a:defRPr>
                <a:solidFill>
                  <a:schemeClr val="bg1"/>
                </a:solidFill>
                <a:latin typeface="Arial" charset="0"/>
                <a:ea typeface="Arial" charset="0"/>
                <a:cs typeface="Arial" charset="0"/>
              </a:defRPr>
            </a:lvl5pPr>
          </a:lstStyle>
          <a:p>
            <a:r>
              <a:rPr lang="en-US" dirty="0"/>
              <a:t>I WILL PUT MY OWN SUB HEADING HERE IN ARIAL REGULAR CAPITALS</a:t>
            </a:r>
          </a:p>
        </p:txBody>
      </p:sp>
    </p:spTree>
    <p:extLst>
      <p:ext uri="{BB962C8B-B14F-4D97-AF65-F5344CB8AC3E}">
        <p14:creationId xmlns:p14="http://schemas.microsoft.com/office/powerpoint/2010/main" val="68946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EdVic and Dep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8971" y="6282036"/>
            <a:ext cx="2892598" cy="424767"/>
          </a:xfrm>
          <a:prstGeom prst="rect">
            <a:avLst/>
          </a:prstGeom>
        </p:spPr>
      </p:pic>
      <p:sp>
        <p:nvSpPr>
          <p:cNvPr id="15" name="Slide Number Placeholder 5"/>
          <p:cNvSpPr txBox="1">
            <a:spLocks/>
          </p:cNvSpPr>
          <p:nvPr userDrawn="1"/>
        </p:nvSpPr>
        <p:spPr>
          <a:xfrm>
            <a:off x="6713533" y="6379904"/>
            <a:ext cx="2293380" cy="3052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88D943-D993-4647-B54A-A5F9D6D17A77}" type="slidenum">
              <a:rPr lang="en-US" smtClean="0">
                <a:solidFill>
                  <a:schemeClr val="tx1"/>
                </a:solidFill>
              </a:rPr>
              <a:pPr/>
              <a:t>‹#›</a:t>
            </a:fld>
            <a:endParaRPr lang="en-US" dirty="0">
              <a:solidFill>
                <a:schemeClr val="tx1"/>
              </a:solidFill>
            </a:endParaRPr>
          </a:p>
        </p:txBody>
      </p:sp>
      <p:sp>
        <p:nvSpPr>
          <p:cNvPr id="16" name="Content Placeholder 6"/>
          <p:cNvSpPr>
            <a:spLocks noGrp="1"/>
          </p:cNvSpPr>
          <p:nvPr>
            <p:ph sz="quarter" idx="10"/>
          </p:nvPr>
        </p:nvSpPr>
        <p:spPr>
          <a:xfrm>
            <a:off x="340963" y="1528232"/>
            <a:ext cx="8438827" cy="4518180"/>
          </a:xfrm>
          <a:prstGeom prst="rect">
            <a:avLst/>
          </a:prstGeom>
        </p:spPr>
        <p:txBody>
          <a:bodyPr/>
          <a:lstStyle>
            <a:lvl1pPr marL="0" marR="0" indent="0" algn="l" defTabSz="914400" rtl="0" eaLnBrk="1" fontAlgn="auto" latinLnBrk="0" hangingPunct="1">
              <a:lnSpc>
                <a:spcPct val="90000"/>
              </a:lnSpc>
              <a:spcBef>
                <a:spcPts val="600"/>
              </a:spcBef>
              <a:spcAft>
                <a:spcPts val="600"/>
              </a:spcAft>
              <a:buClrTx/>
              <a:buSzTx/>
              <a:buFontTx/>
              <a:buNone/>
              <a:tabLst/>
              <a:defRPr sz="1400">
                <a:solidFill>
                  <a:schemeClr val="bg2">
                    <a:lumMod val="10000"/>
                  </a:schemeClr>
                </a:solidFill>
                <a:latin typeface="Arial" charset="0"/>
                <a:ea typeface="Arial" charset="0"/>
                <a:cs typeface="Arial" charset="0"/>
              </a:defRPr>
            </a:lvl1pPr>
            <a:lvl2pPr>
              <a:spcBef>
                <a:spcPts val="600"/>
              </a:spcBef>
              <a:spcAft>
                <a:spcPts val="600"/>
              </a:spcAft>
              <a:defRPr sz="1400">
                <a:solidFill>
                  <a:srgbClr val="AA2733"/>
                </a:solidFill>
                <a:latin typeface="Arial" charset="0"/>
                <a:ea typeface="Arial" charset="0"/>
                <a:cs typeface="Arial" charset="0"/>
              </a:defRPr>
            </a:lvl2pPr>
            <a:lvl3pPr>
              <a:spcBef>
                <a:spcPts val="600"/>
              </a:spcBef>
              <a:spcAft>
                <a:spcPts val="600"/>
              </a:spcAft>
              <a:defRPr sz="1400">
                <a:solidFill>
                  <a:srgbClr val="AA2733"/>
                </a:solidFill>
                <a:latin typeface="Arial" charset="0"/>
                <a:ea typeface="Arial" charset="0"/>
                <a:cs typeface="Arial" charset="0"/>
              </a:defRPr>
            </a:lvl3pPr>
            <a:lvl4pPr>
              <a:spcBef>
                <a:spcPts val="600"/>
              </a:spcBef>
              <a:spcAft>
                <a:spcPts val="600"/>
              </a:spcAft>
              <a:defRPr sz="1400">
                <a:solidFill>
                  <a:srgbClr val="AA2733"/>
                </a:solidFill>
                <a:latin typeface="Arial" charset="0"/>
                <a:ea typeface="Arial" charset="0"/>
                <a:cs typeface="Arial" charset="0"/>
              </a:defRPr>
            </a:lvl4pPr>
            <a:lvl5pPr>
              <a:spcBef>
                <a:spcPts val="600"/>
              </a:spcBef>
              <a:spcAft>
                <a:spcPts val="600"/>
              </a:spcAft>
              <a:defRPr sz="1400">
                <a:solidFill>
                  <a:srgbClr val="AA2733"/>
                </a:solidFill>
                <a:latin typeface="Arial" charset="0"/>
                <a:ea typeface="Arial" charset="0"/>
                <a:cs typeface="Arial" charset="0"/>
              </a:defRPr>
            </a:lvl5pPr>
          </a:lstStyle>
          <a:p>
            <a:endParaRPr lang="en-US" dirty="0"/>
          </a:p>
        </p:txBody>
      </p:sp>
      <p:sp>
        <p:nvSpPr>
          <p:cNvPr id="17" name="Content Placeholder 6"/>
          <p:cNvSpPr>
            <a:spLocks noGrp="1"/>
          </p:cNvSpPr>
          <p:nvPr>
            <p:ph sz="quarter" idx="12" hasCustomPrompt="1"/>
          </p:nvPr>
        </p:nvSpPr>
        <p:spPr>
          <a:xfrm>
            <a:off x="340963" y="328614"/>
            <a:ext cx="8438827" cy="960896"/>
          </a:xfrm>
          <a:prstGeom prst="rect">
            <a:avLst/>
          </a:prstGeom>
        </p:spPr>
        <p:txBody>
          <a:bodyPr/>
          <a:lstStyle>
            <a:lvl1pPr marL="0" indent="0">
              <a:lnSpc>
                <a:spcPct val="90000"/>
              </a:lnSpc>
              <a:spcBef>
                <a:spcPts val="600"/>
              </a:spcBef>
              <a:spcAft>
                <a:spcPts val="600"/>
              </a:spcAft>
              <a:buFontTx/>
              <a:buNone/>
              <a:defRPr>
                <a:solidFill>
                  <a:srgbClr val="AA2733"/>
                </a:solidFill>
                <a:latin typeface="Arial" charset="0"/>
                <a:ea typeface="Arial" charset="0"/>
                <a:cs typeface="Arial" charset="0"/>
              </a:defRPr>
            </a:lvl1pPr>
            <a:lvl2pPr>
              <a:defRPr>
                <a:solidFill>
                  <a:schemeClr val="bg1"/>
                </a:solidFill>
                <a:latin typeface="Arial" charset="0"/>
                <a:ea typeface="Arial" charset="0"/>
                <a:cs typeface="Arial" charset="0"/>
              </a:defRPr>
            </a:lvl2pPr>
            <a:lvl3pPr>
              <a:defRPr>
                <a:solidFill>
                  <a:schemeClr val="bg1"/>
                </a:solidFill>
                <a:latin typeface="Arial" charset="0"/>
                <a:ea typeface="Arial" charset="0"/>
                <a:cs typeface="Arial" charset="0"/>
              </a:defRPr>
            </a:lvl3pPr>
            <a:lvl4pPr>
              <a:defRPr>
                <a:solidFill>
                  <a:schemeClr val="bg1"/>
                </a:solidFill>
                <a:latin typeface="Arial" charset="0"/>
                <a:ea typeface="Arial" charset="0"/>
                <a:cs typeface="Arial" charset="0"/>
              </a:defRPr>
            </a:lvl4pPr>
            <a:lvl5pPr>
              <a:defRPr>
                <a:solidFill>
                  <a:schemeClr val="bg1"/>
                </a:solidFill>
                <a:latin typeface="Arial" charset="0"/>
                <a:ea typeface="Arial" charset="0"/>
                <a:cs typeface="Arial" charset="0"/>
              </a:defRPr>
            </a:lvl5pPr>
          </a:lstStyle>
          <a:p>
            <a:r>
              <a:rPr lang="en-US" dirty="0"/>
              <a:t>I WILL PUT MY OWN DESCRIPTIVE TITLE HERE AND MY OWN GRAPHIC BELOW</a:t>
            </a:r>
          </a:p>
        </p:txBody>
      </p:sp>
    </p:spTree>
    <p:extLst>
      <p:ext uri="{BB962C8B-B14F-4D97-AF65-F5344CB8AC3E}">
        <p14:creationId xmlns:p14="http://schemas.microsoft.com/office/powerpoint/2010/main" val="534245191"/>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EdVic and Dept Image Edi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13415"/>
          <a:stretch/>
        </p:blipFill>
        <p:spPr>
          <a:xfrm>
            <a:off x="340962" y="2496"/>
            <a:ext cx="8803037" cy="6877422"/>
          </a:xfrm>
          <a:prstGeom prst="rect">
            <a:avLst/>
          </a:prstGeom>
        </p:spPr>
      </p:pic>
      <p:sp>
        <p:nvSpPr>
          <p:cNvPr id="15" name="Freeform 14"/>
          <p:cNvSpPr/>
          <p:nvPr userDrawn="1"/>
        </p:nvSpPr>
        <p:spPr>
          <a:xfrm>
            <a:off x="0" y="-25400"/>
            <a:ext cx="6769100" cy="6964784"/>
          </a:xfrm>
          <a:custGeom>
            <a:avLst/>
            <a:gdLst>
              <a:gd name="connsiteX0" fmla="*/ 12700 w 6769100"/>
              <a:gd name="connsiteY0" fmla="*/ 0 h 6908800"/>
              <a:gd name="connsiteX1" fmla="*/ 0 w 6769100"/>
              <a:gd name="connsiteY1" fmla="*/ 6908800 h 6908800"/>
              <a:gd name="connsiteX2" fmla="*/ 6769100 w 6769100"/>
              <a:gd name="connsiteY2" fmla="*/ 6870700 h 6908800"/>
              <a:gd name="connsiteX3" fmla="*/ 3568700 w 6769100"/>
              <a:gd name="connsiteY3" fmla="*/ 12700 h 6908800"/>
              <a:gd name="connsiteX4" fmla="*/ 12700 w 6769100"/>
              <a:gd name="connsiteY4" fmla="*/ 0 h 690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100" h="6908800">
                <a:moveTo>
                  <a:pt x="12700" y="0"/>
                </a:moveTo>
                <a:cubicBezTo>
                  <a:pt x="8467" y="2302933"/>
                  <a:pt x="4233" y="4605867"/>
                  <a:pt x="0" y="6908800"/>
                </a:cubicBezTo>
                <a:lnTo>
                  <a:pt x="6769100" y="6870700"/>
                </a:lnTo>
                <a:lnTo>
                  <a:pt x="3568700" y="12700"/>
                </a:lnTo>
                <a:lnTo>
                  <a:pt x="127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6"/>
          <p:cNvSpPr>
            <a:spLocks noGrp="1"/>
          </p:cNvSpPr>
          <p:nvPr>
            <p:ph sz="quarter" idx="11" hasCustomPrompt="1"/>
          </p:nvPr>
        </p:nvSpPr>
        <p:spPr>
          <a:xfrm>
            <a:off x="340963" y="1991248"/>
            <a:ext cx="3551419" cy="1177583"/>
          </a:xfrm>
          <a:prstGeom prst="rect">
            <a:avLst/>
          </a:prstGeom>
        </p:spPr>
        <p:txBody>
          <a:bodyPr anchor="b" anchorCtr="0"/>
          <a:lstStyle>
            <a:lvl1pPr marL="0" marR="0" indent="0" algn="l" defTabSz="914400" rtl="0" eaLnBrk="1" fontAlgn="auto" latinLnBrk="0" hangingPunct="1">
              <a:lnSpc>
                <a:spcPct val="90000"/>
              </a:lnSpc>
              <a:spcBef>
                <a:spcPts val="600"/>
              </a:spcBef>
              <a:spcAft>
                <a:spcPts val="600"/>
              </a:spcAft>
              <a:buClrTx/>
              <a:buSzTx/>
              <a:buFontTx/>
              <a:buNone/>
              <a:tabLst/>
              <a:defRPr b="1" baseline="0">
                <a:solidFill>
                  <a:srgbClr val="AA2733"/>
                </a:solidFill>
                <a:latin typeface="Arial" charset="0"/>
                <a:ea typeface="Arial" charset="0"/>
                <a:cs typeface="Arial" charset="0"/>
              </a:defRPr>
            </a:lvl1pPr>
            <a:lvl2pPr>
              <a:defRPr>
                <a:solidFill>
                  <a:schemeClr val="bg1"/>
                </a:solidFill>
                <a:latin typeface="Arial" charset="0"/>
                <a:ea typeface="Arial" charset="0"/>
                <a:cs typeface="Arial" charset="0"/>
              </a:defRPr>
            </a:lvl2pPr>
            <a:lvl3pPr>
              <a:defRPr>
                <a:solidFill>
                  <a:schemeClr val="bg1"/>
                </a:solidFill>
                <a:latin typeface="Arial" charset="0"/>
                <a:ea typeface="Arial" charset="0"/>
                <a:cs typeface="Arial" charset="0"/>
              </a:defRPr>
            </a:lvl3pPr>
            <a:lvl4pPr>
              <a:defRPr>
                <a:solidFill>
                  <a:schemeClr val="bg1"/>
                </a:solidFill>
                <a:latin typeface="Arial" charset="0"/>
                <a:ea typeface="Arial" charset="0"/>
                <a:cs typeface="Arial" charset="0"/>
              </a:defRPr>
            </a:lvl4pPr>
            <a:lvl5pPr>
              <a:defRPr>
                <a:solidFill>
                  <a:schemeClr val="bg1"/>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600"/>
              </a:spcBef>
              <a:spcAft>
                <a:spcPts val="600"/>
              </a:spcAft>
              <a:buClrTx/>
              <a:buSzTx/>
              <a:buFontTx/>
              <a:buNone/>
              <a:tabLst/>
              <a:defRPr/>
            </a:pPr>
            <a:r>
              <a:rPr lang="en-US" dirty="0"/>
              <a:t>I WILL ADD MY OWN MAIN HEADING FOR </a:t>
            </a:r>
            <a:br>
              <a:rPr lang="en-US" dirty="0"/>
            </a:br>
            <a:r>
              <a:rPr lang="en-US" dirty="0"/>
              <a:t>THE CHAPTER HERE</a:t>
            </a:r>
          </a:p>
        </p:txBody>
      </p:sp>
      <p:sp>
        <p:nvSpPr>
          <p:cNvPr id="6" name="Content Placeholder 6"/>
          <p:cNvSpPr>
            <a:spLocks noGrp="1"/>
          </p:cNvSpPr>
          <p:nvPr>
            <p:ph sz="quarter" idx="12" hasCustomPrompt="1"/>
          </p:nvPr>
        </p:nvSpPr>
        <p:spPr>
          <a:xfrm>
            <a:off x="340963" y="3148717"/>
            <a:ext cx="3551419" cy="15007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solidFill>
                  <a:srgbClr val="AA2733"/>
                </a:solidFill>
                <a:latin typeface="Arial" charset="0"/>
                <a:ea typeface="Arial" charset="0"/>
                <a:cs typeface="Arial" charset="0"/>
              </a:defRPr>
            </a:lvl1pPr>
            <a:lvl2pPr>
              <a:defRPr>
                <a:solidFill>
                  <a:schemeClr val="bg1"/>
                </a:solidFill>
                <a:latin typeface="Arial" charset="0"/>
                <a:ea typeface="Arial" charset="0"/>
                <a:cs typeface="Arial" charset="0"/>
              </a:defRPr>
            </a:lvl2pPr>
            <a:lvl3pPr>
              <a:defRPr>
                <a:solidFill>
                  <a:schemeClr val="bg1"/>
                </a:solidFill>
                <a:latin typeface="Arial" charset="0"/>
                <a:ea typeface="Arial" charset="0"/>
                <a:cs typeface="Arial" charset="0"/>
              </a:defRPr>
            </a:lvl3pPr>
            <a:lvl4pPr>
              <a:defRPr>
                <a:solidFill>
                  <a:schemeClr val="bg1"/>
                </a:solidFill>
                <a:latin typeface="Arial" charset="0"/>
                <a:ea typeface="Arial" charset="0"/>
                <a:cs typeface="Arial" charset="0"/>
              </a:defRPr>
            </a:lvl4pPr>
            <a:lvl5pPr>
              <a:defRPr>
                <a:solidFill>
                  <a:schemeClr val="bg1"/>
                </a:solidFill>
                <a:latin typeface="Arial" charset="0"/>
                <a:ea typeface="Arial" charset="0"/>
                <a:cs typeface="Arial" charset="0"/>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I WILL ADD MY OWN SUB HEADING FOR THE CHAPTER HERE</a:t>
            </a:r>
          </a:p>
          <a:p>
            <a:pPr lvl="0"/>
            <a:endParaRPr lang="en-AU"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8971" y="6282036"/>
            <a:ext cx="2892598" cy="424767"/>
          </a:xfrm>
          <a:prstGeom prst="rect">
            <a:avLst/>
          </a:prstGeom>
        </p:spPr>
      </p:pic>
      <p:sp>
        <p:nvSpPr>
          <p:cNvPr id="8" name="Slide Number Placeholder 5"/>
          <p:cNvSpPr txBox="1">
            <a:spLocks/>
          </p:cNvSpPr>
          <p:nvPr userDrawn="1"/>
        </p:nvSpPr>
        <p:spPr>
          <a:xfrm>
            <a:off x="6713533" y="6379904"/>
            <a:ext cx="2293380" cy="3052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F88D943-D993-4647-B54A-A5F9D6D17A77}" type="slidenum">
              <a:rPr lang="en-US" smtClean="0">
                <a:solidFill>
                  <a:schemeClr val="tx1"/>
                </a:solidFill>
              </a:rPr>
              <a:pPr/>
              <a:t>‹#›</a:t>
            </a:fld>
            <a:endParaRPr lang="en-US" dirty="0">
              <a:solidFill>
                <a:schemeClr val="tx1"/>
              </a:solidFill>
            </a:endParaRPr>
          </a:p>
        </p:txBody>
      </p:sp>
      <p:sp>
        <p:nvSpPr>
          <p:cNvPr id="11" name="Parallelogram 14"/>
          <p:cNvSpPr/>
          <p:nvPr userDrawn="1"/>
        </p:nvSpPr>
        <p:spPr>
          <a:xfrm flipH="1">
            <a:off x="4031409" y="-56970"/>
            <a:ext cx="4014389" cy="6996354"/>
          </a:xfrm>
          <a:custGeom>
            <a:avLst/>
            <a:gdLst>
              <a:gd name="connsiteX0" fmla="*/ 0 w 2050453"/>
              <a:gd name="connsiteY0" fmla="*/ 3073398 h 3073398"/>
              <a:gd name="connsiteX1" fmla="*/ 953215 w 2050453"/>
              <a:gd name="connsiteY1" fmla="*/ 0 h 3073398"/>
              <a:gd name="connsiteX2" fmla="*/ 2050453 w 2050453"/>
              <a:gd name="connsiteY2" fmla="*/ 0 h 3073398"/>
              <a:gd name="connsiteX3" fmla="*/ 1097238 w 2050453"/>
              <a:gd name="connsiteY3" fmla="*/ 3073398 h 3073398"/>
              <a:gd name="connsiteX4" fmla="*/ 0 w 2050453"/>
              <a:gd name="connsiteY4" fmla="*/ 3073398 h 3073398"/>
              <a:gd name="connsiteX0" fmla="*/ 0 w 2522792"/>
              <a:gd name="connsiteY0" fmla="*/ 3073398 h 3073398"/>
              <a:gd name="connsiteX1" fmla="*/ 953215 w 2522792"/>
              <a:gd name="connsiteY1" fmla="*/ 0 h 3073398"/>
              <a:gd name="connsiteX2" fmla="*/ 2522792 w 2522792"/>
              <a:gd name="connsiteY2" fmla="*/ 18167 h 3073398"/>
              <a:gd name="connsiteX3" fmla="*/ 1097238 w 2522792"/>
              <a:gd name="connsiteY3" fmla="*/ 3073398 h 3073398"/>
              <a:gd name="connsiteX4" fmla="*/ 0 w 2522792"/>
              <a:gd name="connsiteY4" fmla="*/ 3073398 h 3073398"/>
              <a:gd name="connsiteX0" fmla="*/ 0 w 2522792"/>
              <a:gd name="connsiteY0" fmla="*/ 3073398 h 3073398"/>
              <a:gd name="connsiteX1" fmla="*/ 1334720 w 2522792"/>
              <a:gd name="connsiteY1" fmla="*/ 0 h 3073398"/>
              <a:gd name="connsiteX2" fmla="*/ 2522792 w 2522792"/>
              <a:gd name="connsiteY2" fmla="*/ 18167 h 3073398"/>
              <a:gd name="connsiteX3" fmla="*/ 1097238 w 2522792"/>
              <a:gd name="connsiteY3" fmla="*/ 3073398 h 3073398"/>
              <a:gd name="connsiteX4" fmla="*/ 0 w 2522792"/>
              <a:gd name="connsiteY4" fmla="*/ 3073398 h 3073398"/>
              <a:gd name="connsiteX0" fmla="*/ 0 w 2516736"/>
              <a:gd name="connsiteY0" fmla="*/ 3073398 h 3073398"/>
              <a:gd name="connsiteX1" fmla="*/ 1334720 w 2516736"/>
              <a:gd name="connsiteY1" fmla="*/ 0 h 3073398"/>
              <a:gd name="connsiteX2" fmla="*/ 2516736 w 2516736"/>
              <a:gd name="connsiteY2" fmla="*/ 18167 h 3073398"/>
              <a:gd name="connsiteX3" fmla="*/ 1097238 w 2516736"/>
              <a:gd name="connsiteY3" fmla="*/ 3073398 h 3073398"/>
              <a:gd name="connsiteX4" fmla="*/ 0 w 2516736"/>
              <a:gd name="connsiteY4" fmla="*/ 3073398 h 3073398"/>
              <a:gd name="connsiteX0" fmla="*/ 0 w 2571237"/>
              <a:gd name="connsiteY0" fmla="*/ 3073398 h 3073398"/>
              <a:gd name="connsiteX1" fmla="*/ 1389221 w 2571237"/>
              <a:gd name="connsiteY1" fmla="*/ 0 h 3073398"/>
              <a:gd name="connsiteX2" fmla="*/ 2571237 w 2571237"/>
              <a:gd name="connsiteY2" fmla="*/ 18167 h 3073398"/>
              <a:gd name="connsiteX3" fmla="*/ 1151739 w 2571237"/>
              <a:gd name="connsiteY3" fmla="*/ 3073398 h 3073398"/>
              <a:gd name="connsiteX4" fmla="*/ 0 w 2571237"/>
              <a:gd name="connsiteY4" fmla="*/ 3073398 h 3073398"/>
              <a:gd name="connsiteX0" fmla="*/ 0 w 2578164"/>
              <a:gd name="connsiteY0" fmla="*/ 3073398 h 3073398"/>
              <a:gd name="connsiteX1" fmla="*/ 1389221 w 2578164"/>
              <a:gd name="connsiteY1" fmla="*/ 0 h 3073398"/>
              <a:gd name="connsiteX2" fmla="*/ 2578164 w 2578164"/>
              <a:gd name="connsiteY2" fmla="*/ 849 h 3073398"/>
              <a:gd name="connsiteX3" fmla="*/ 1151739 w 2578164"/>
              <a:gd name="connsiteY3" fmla="*/ 3073398 h 3073398"/>
              <a:gd name="connsiteX4" fmla="*/ 0 w 2578164"/>
              <a:gd name="connsiteY4" fmla="*/ 3073398 h 3073398"/>
              <a:gd name="connsiteX0" fmla="*/ 0 w 5196594"/>
              <a:gd name="connsiteY0" fmla="*/ 11397584 h 11397584"/>
              <a:gd name="connsiteX1" fmla="*/ 5196594 w 5196594"/>
              <a:gd name="connsiteY1" fmla="*/ 0 h 11397584"/>
              <a:gd name="connsiteX2" fmla="*/ 2578164 w 5196594"/>
              <a:gd name="connsiteY2" fmla="*/ 8325035 h 11397584"/>
              <a:gd name="connsiteX3" fmla="*/ 1151739 w 5196594"/>
              <a:gd name="connsiteY3" fmla="*/ 11397584 h 11397584"/>
              <a:gd name="connsiteX4" fmla="*/ 0 w 5196594"/>
              <a:gd name="connsiteY4" fmla="*/ 11397584 h 11397584"/>
              <a:gd name="connsiteX0" fmla="*/ 0 w 6409185"/>
              <a:gd name="connsiteY0" fmla="*/ 11397584 h 11397584"/>
              <a:gd name="connsiteX1" fmla="*/ 5196594 w 6409185"/>
              <a:gd name="connsiteY1" fmla="*/ 0 h 11397584"/>
              <a:gd name="connsiteX2" fmla="*/ 6409185 w 6409185"/>
              <a:gd name="connsiteY2" fmla="*/ 95443 h 11397584"/>
              <a:gd name="connsiteX3" fmla="*/ 1151739 w 6409185"/>
              <a:gd name="connsiteY3" fmla="*/ 11397584 h 11397584"/>
              <a:gd name="connsiteX4" fmla="*/ 0 w 6409185"/>
              <a:gd name="connsiteY4" fmla="*/ 11397584 h 11397584"/>
              <a:gd name="connsiteX0" fmla="*/ 0 w 6409185"/>
              <a:gd name="connsiteY0" fmla="*/ 11302141 h 11302141"/>
              <a:gd name="connsiteX1" fmla="*/ 4853693 w 6409185"/>
              <a:gd name="connsiteY1" fmla="*/ 649476 h 11302141"/>
              <a:gd name="connsiteX2" fmla="*/ 6409185 w 6409185"/>
              <a:gd name="connsiteY2" fmla="*/ 0 h 11302141"/>
              <a:gd name="connsiteX3" fmla="*/ 1151739 w 6409185"/>
              <a:gd name="connsiteY3" fmla="*/ 11302141 h 11302141"/>
              <a:gd name="connsiteX4" fmla="*/ 0 w 6409185"/>
              <a:gd name="connsiteY4" fmla="*/ 11302141 h 11302141"/>
              <a:gd name="connsiteX0" fmla="*/ 0 w 6125405"/>
              <a:gd name="connsiteY0" fmla="*/ 10675462 h 10675462"/>
              <a:gd name="connsiteX1" fmla="*/ 4853693 w 6125405"/>
              <a:gd name="connsiteY1" fmla="*/ 22797 h 10675462"/>
              <a:gd name="connsiteX2" fmla="*/ 6125405 w 6125405"/>
              <a:gd name="connsiteY2" fmla="*/ 0 h 10675462"/>
              <a:gd name="connsiteX3" fmla="*/ 1151739 w 6125405"/>
              <a:gd name="connsiteY3" fmla="*/ 10675462 h 10675462"/>
              <a:gd name="connsiteX4" fmla="*/ 0 w 6125405"/>
              <a:gd name="connsiteY4" fmla="*/ 10675462 h 10675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5405" h="10675462">
                <a:moveTo>
                  <a:pt x="0" y="10675462"/>
                </a:moveTo>
                <a:lnTo>
                  <a:pt x="4853693" y="22797"/>
                </a:lnTo>
                <a:lnTo>
                  <a:pt x="6125405" y="0"/>
                </a:lnTo>
                <a:lnTo>
                  <a:pt x="1151739" y="10675462"/>
                </a:lnTo>
                <a:lnTo>
                  <a:pt x="0" y="10675462"/>
                </a:lnTo>
                <a:close/>
              </a:path>
            </a:pathLst>
          </a:custGeom>
          <a:solidFill>
            <a:srgbClr val="AA2733">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4"/>
          <p:cNvSpPr/>
          <p:nvPr userDrawn="1"/>
        </p:nvSpPr>
        <p:spPr>
          <a:xfrm flipH="1">
            <a:off x="3529180" y="-56970"/>
            <a:ext cx="4014389" cy="6996354"/>
          </a:xfrm>
          <a:custGeom>
            <a:avLst/>
            <a:gdLst>
              <a:gd name="connsiteX0" fmla="*/ 0 w 2050453"/>
              <a:gd name="connsiteY0" fmla="*/ 3073398 h 3073398"/>
              <a:gd name="connsiteX1" fmla="*/ 953215 w 2050453"/>
              <a:gd name="connsiteY1" fmla="*/ 0 h 3073398"/>
              <a:gd name="connsiteX2" fmla="*/ 2050453 w 2050453"/>
              <a:gd name="connsiteY2" fmla="*/ 0 h 3073398"/>
              <a:gd name="connsiteX3" fmla="*/ 1097238 w 2050453"/>
              <a:gd name="connsiteY3" fmla="*/ 3073398 h 3073398"/>
              <a:gd name="connsiteX4" fmla="*/ 0 w 2050453"/>
              <a:gd name="connsiteY4" fmla="*/ 3073398 h 3073398"/>
              <a:gd name="connsiteX0" fmla="*/ 0 w 2522792"/>
              <a:gd name="connsiteY0" fmla="*/ 3073398 h 3073398"/>
              <a:gd name="connsiteX1" fmla="*/ 953215 w 2522792"/>
              <a:gd name="connsiteY1" fmla="*/ 0 h 3073398"/>
              <a:gd name="connsiteX2" fmla="*/ 2522792 w 2522792"/>
              <a:gd name="connsiteY2" fmla="*/ 18167 h 3073398"/>
              <a:gd name="connsiteX3" fmla="*/ 1097238 w 2522792"/>
              <a:gd name="connsiteY3" fmla="*/ 3073398 h 3073398"/>
              <a:gd name="connsiteX4" fmla="*/ 0 w 2522792"/>
              <a:gd name="connsiteY4" fmla="*/ 3073398 h 3073398"/>
              <a:gd name="connsiteX0" fmla="*/ 0 w 2522792"/>
              <a:gd name="connsiteY0" fmla="*/ 3073398 h 3073398"/>
              <a:gd name="connsiteX1" fmla="*/ 1334720 w 2522792"/>
              <a:gd name="connsiteY1" fmla="*/ 0 h 3073398"/>
              <a:gd name="connsiteX2" fmla="*/ 2522792 w 2522792"/>
              <a:gd name="connsiteY2" fmla="*/ 18167 h 3073398"/>
              <a:gd name="connsiteX3" fmla="*/ 1097238 w 2522792"/>
              <a:gd name="connsiteY3" fmla="*/ 3073398 h 3073398"/>
              <a:gd name="connsiteX4" fmla="*/ 0 w 2522792"/>
              <a:gd name="connsiteY4" fmla="*/ 3073398 h 3073398"/>
              <a:gd name="connsiteX0" fmla="*/ 0 w 2516736"/>
              <a:gd name="connsiteY0" fmla="*/ 3073398 h 3073398"/>
              <a:gd name="connsiteX1" fmla="*/ 1334720 w 2516736"/>
              <a:gd name="connsiteY1" fmla="*/ 0 h 3073398"/>
              <a:gd name="connsiteX2" fmla="*/ 2516736 w 2516736"/>
              <a:gd name="connsiteY2" fmla="*/ 18167 h 3073398"/>
              <a:gd name="connsiteX3" fmla="*/ 1097238 w 2516736"/>
              <a:gd name="connsiteY3" fmla="*/ 3073398 h 3073398"/>
              <a:gd name="connsiteX4" fmla="*/ 0 w 2516736"/>
              <a:gd name="connsiteY4" fmla="*/ 3073398 h 3073398"/>
              <a:gd name="connsiteX0" fmla="*/ 0 w 2571237"/>
              <a:gd name="connsiteY0" fmla="*/ 3073398 h 3073398"/>
              <a:gd name="connsiteX1" fmla="*/ 1389221 w 2571237"/>
              <a:gd name="connsiteY1" fmla="*/ 0 h 3073398"/>
              <a:gd name="connsiteX2" fmla="*/ 2571237 w 2571237"/>
              <a:gd name="connsiteY2" fmla="*/ 18167 h 3073398"/>
              <a:gd name="connsiteX3" fmla="*/ 1151739 w 2571237"/>
              <a:gd name="connsiteY3" fmla="*/ 3073398 h 3073398"/>
              <a:gd name="connsiteX4" fmla="*/ 0 w 2571237"/>
              <a:gd name="connsiteY4" fmla="*/ 3073398 h 3073398"/>
              <a:gd name="connsiteX0" fmla="*/ 0 w 2578164"/>
              <a:gd name="connsiteY0" fmla="*/ 3073398 h 3073398"/>
              <a:gd name="connsiteX1" fmla="*/ 1389221 w 2578164"/>
              <a:gd name="connsiteY1" fmla="*/ 0 h 3073398"/>
              <a:gd name="connsiteX2" fmla="*/ 2578164 w 2578164"/>
              <a:gd name="connsiteY2" fmla="*/ 849 h 3073398"/>
              <a:gd name="connsiteX3" fmla="*/ 1151739 w 2578164"/>
              <a:gd name="connsiteY3" fmla="*/ 3073398 h 3073398"/>
              <a:gd name="connsiteX4" fmla="*/ 0 w 2578164"/>
              <a:gd name="connsiteY4" fmla="*/ 3073398 h 3073398"/>
              <a:gd name="connsiteX0" fmla="*/ 0 w 5196594"/>
              <a:gd name="connsiteY0" fmla="*/ 11397584 h 11397584"/>
              <a:gd name="connsiteX1" fmla="*/ 5196594 w 5196594"/>
              <a:gd name="connsiteY1" fmla="*/ 0 h 11397584"/>
              <a:gd name="connsiteX2" fmla="*/ 2578164 w 5196594"/>
              <a:gd name="connsiteY2" fmla="*/ 8325035 h 11397584"/>
              <a:gd name="connsiteX3" fmla="*/ 1151739 w 5196594"/>
              <a:gd name="connsiteY3" fmla="*/ 11397584 h 11397584"/>
              <a:gd name="connsiteX4" fmla="*/ 0 w 5196594"/>
              <a:gd name="connsiteY4" fmla="*/ 11397584 h 11397584"/>
              <a:gd name="connsiteX0" fmla="*/ 0 w 6409185"/>
              <a:gd name="connsiteY0" fmla="*/ 11397584 h 11397584"/>
              <a:gd name="connsiteX1" fmla="*/ 5196594 w 6409185"/>
              <a:gd name="connsiteY1" fmla="*/ 0 h 11397584"/>
              <a:gd name="connsiteX2" fmla="*/ 6409185 w 6409185"/>
              <a:gd name="connsiteY2" fmla="*/ 95443 h 11397584"/>
              <a:gd name="connsiteX3" fmla="*/ 1151739 w 6409185"/>
              <a:gd name="connsiteY3" fmla="*/ 11397584 h 11397584"/>
              <a:gd name="connsiteX4" fmla="*/ 0 w 6409185"/>
              <a:gd name="connsiteY4" fmla="*/ 11397584 h 11397584"/>
              <a:gd name="connsiteX0" fmla="*/ 0 w 6409185"/>
              <a:gd name="connsiteY0" fmla="*/ 11302141 h 11302141"/>
              <a:gd name="connsiteX1" fmla="*/ 4853693 w 6409185"/>
              <a:gd name="connsiteY1" fmla="*/ 649476 h 11302141"/>
              <a:gd name="connsiteX2" fmla="*/ 6409185 w 6409185"/>
              <a:gd name="connsiteY2" fmla="*/ 0 h 11302141"/>
              <a:gd name="connsiteX3" fmla="*/ 1151739 w 6409185"/>
              <a:gd name="connsiteY3" fmla="*/ 11302141 h 11302141"/>
              <a:gd name="connsiteX4" fmla="*/ 0 w 6409185"/>
              <a:gd name="connsiteY4" fmla="*/ 11302141 h 11302141"/>
              <a:gd name="connsiteX0" fmla="*/ 0 w 6125405"/>
              <a:gd name="connsiteY0" fmla="*/ 10675462 h 10675462"/>
              <a:gd name="connsiteX1" fmla="*/ 4853693 w 6125405"/>
              <a:gd name="connsiteY1" fmla="*/ 22797 h 10675462"/>
              <a:gd name="connsiteX2" fmla="*/ 6125405 w 6125405"/>
              <a:gd name="connsiteY2" fmla="*/ 0 h 10675462"/>
              <a:gd name="connsiteX3" fmla="*/ 1151739 w 6125405"/>
              <a:gd name="connsiteY3" fmla="*/ 10675462 h 10675462"/>
              <a:gd name="connsiteX4" fmla="*/ 0 w 6125405"/>
              <a:gd name="connsiteY4" fmla="*/ 10675462 h 10675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5405" h="10675462">
                <a:moveTo>
                  <a:pt x="0" y="10675462"/>
                </a:moveTo>
                <a:lnTo>
                  <a:pt x="4853693" y="22797"/>
                </a:lnTo>
                <a:lnTo>
                  <a:pt x="6125405" y="0"/>
                </a:lnTo>
                <a:lnTo>
                  <a:pt x="1151739" y="10675462"/>
                </a:lnTo>
                <a:lnTo>
                  <a:pt x="0" y="10675462"/>
                </a:lnTo>
                <a:close/>
              </a:path>
            </a:pathLst>
          </a:custGeom>
          <a:solidFill>
            <a:srgbClr val="AA2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996275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198948"/>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rmal Slide">
    <p:spTree>
      <p:nvGrpSpPr>
        <p:cNvPr id="1" name=""/>
        <p:cNvGrpSpPr/>
        <p:nvPr/>
      </p:nvGrpSpPr>
      <p:grpSpPr>
        <a:xfrm>
          <a:off x="0" y="0"/>
          <a:ext cx="0" cy="0"/>
          <a:chOff x="0" y="0"/>
          <a:chExt cx="0" cy="0"/>
        </a:xfrm>
      </p:grpSpPr>
      <p:sp>
        <p:nvSpPr>
          <p:cNvPr id="15" name="Title Placeholder 1"/>
          <p:cNvSpPr txBox="1">
            <a:spLocks/>
          </p:cNvSpPr>
          <p:nvPr/>
        </p:nvSpPr>
        <p:spPr>
          <a:xfrm>
            <a:off x="166411" y="-1339818"/>
            <a:ext cx="8769496" cy="1052684"/>
          </a:xfrm>
          <a:prstGeom prst="rect">
            <a:avLst/>
          </a:prstGeom>
        </p:spPr>
        <p:txBody>
          <a:bodyPr vert="horz" lIns="68580" tIns="34290" rIns="68580" bIns="34290" rtlCol="0"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3200" b="1" i="0" kern="1200" baseline="0">
                <a:solidFill>
                  <a:srgbClr val="A52631"/>
                </a:solidFill>
                <a:latin typeface="Arial" charset="0"/>
                <a:ea typeface="Arial" charset="0"/>
                <a:cs typeface="Arial" charset="0"/>
              </a:defRPr>
            </a:lvl1pPr>
          </a:lstStyle>
          <a:p>
            <a:endParaRPr lang="en-US" sz="2400" dirty="0"/>
          </a:p>
        </p:txBody>
      </p:sp>
    </p:spTree>
    <p:extLst>
      <p:ext uri="{BB962C8B-B14F-4D97-AF65-F5344CB8AC3E}">
        <p14:creationId xmlns:p14="http://schemas.microsoft.com/office/powerpoint/2010/main" val="101483902"/>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925196"/>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302"/>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401646"/>
      </p:ext>
    </p:extLst>
  </p:cSld>
  <p:clrMap bg1="lt1" tx1="dk1" bg2="lt2" tx2="dk2" accent1="accent1" accent2="accent2" accent3="accent3" accent4="accent4" accent5="accent5" accent6="accent6" hlink="hlink" folHlink="folHlink"/>
  <p:sldLayoutIdLst>
    <p:sldLayoutId id="2147483691" r:id="rId1"/>
    <p:sldLayoutId id="2147483698" r:id="rId2"/>
    <p:sldLayoutId id="2147483696" r:id="rId3"/>
    <p:sldLayoutId id="2147483690" r:id="rId4"/>
    <p:sldLayoutId id="2147483678" r:id="rId5"/>
    <p:sldLayoutId id="2147483676"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66" r:id="rId18"/>
    <p:sldLayoutId id="2147483668" r:id="rId19"/>
    <p:sldLayoutId id="2147483669" r:id="rId20"/>
    <p:sldLayoutId id="2147483670" r:id="rId21"/>
    <p:sldLayoutId id="2147483671" r:id="rId22"/>
    <p:sldLayoutId id="2147483664" r:id="rId23"/>
    <p:sldLayoutId id="2147483672" r:id="rId24"/>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mailto:symec.christine.a@edumail.vic.gov.au" TargetMode="External"/><Relationship Id="rId3" Type="http://schemas.openxmlformats.org/officeDocument/2006/relationships/hyperlink" Target="mailto:evans.julie.A2@edumail.vic.gov.au" TargetMode="External"/><Relationship Id="rId7" Type="http://schemas.openxmlformats.org/officeDocument/2006/relationships/hyperlink" Target="mailto:missen.fiona.m@edumail.vic.gov.a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mailto:mahoney.catherine.m@edumail.vic.gov.au" TargetMode="External"/><Relationship Id="rId5" Type="http://schemas.openxmlformats.org/officeDocument/2006/relationships/hyperlink" Target="mailto:hanrahan.kerry.k@edumail.vic.gov.au" TargetMode="External"/><Relationship Id="rId10" Type="http://schemas.openxmlformats.org/officeDocument/2006/relationships/hyperlink" Target="mailto:martin.barbara.l@edumail.vic.gov.au" TargetMode="External"/><Relationship Id="rId4" Type="http://schemas.openxmlformats.org/officeDocument/2006/relationships/hyperlink" Target="mailto:gregory.anne.k@edumail.vic.gv.au" TargetMode="External"/><Relationship Id="rId9" Type="http://schemas.openxmlformats.org/officeDocument/2006/relationships/hyperlink" Target="mailto:robinson.glenice.j@edumail.vic.gov.a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sz="quarter" idx="11"/>
          </p:nvPr>
        </p:nvSpPr>
        <p:spPr>
          <a:xfrm>
            <a:off x="259569" y="469436"/>
            <a:ext cx="6607057" cy="833418"/>
          </a:xfrm>
        </p:spPr>
        <p:txBody>
          <a:bodyPr/>
          <a:lstStyle/>
          <a:p>
            <a:pPr lvl="0">
              <a:lnSpc>
                <a:spcPct val="90000"/>
              </a:lnSpc>
            </a:pPr>
            <a:r>
              <a:rPr lang="en-US" dirty="0"/>
              <a:t>Business Managers Victoria Conference</a:t>
            </a:r>
          </a:p>
          <a:p>
            <a:pPr lvl="0">
              <a:lnSpc>
                <a:spcPct val="90000"/>
              </a:lnSpc>
            </a:pPr>
            <a:r>
              <a:rPr lang="en-US" dirty="0"/>
              <a:t>May 2019</a:t>
            </a:r>
          </a:p>
        </p:txBody>
      </p:sp>
    </p:spTree>
    <p:extLst>
      <p:ext uri="{BB962C8B-B14F-4D97-AF65-F5344CB8AC3E}">
        <p14:creationId xmlns:p14="http://schemas.microsoft.com/office/powerpoint/2010/main" val="517521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0963" y="998483"/>
            <a:ext cx="8438827" cy="5213131"/>
          </a:xfrm>
        </p:spPr>
        <p:txBody>
          <a:bodyPr/>
          <a:lstStyle/>
          <a:p>
            <a:pPr marL="15875" indent="-285750"/>
            <a:r>
              <a:rPr lang="en-AU" dirty="0">
                <a:solidFill>
                  <a:srgbClr val="000000"/>
                </a:solidFill>
              </a:rPr>
              <a:t>Where</a:t>
            </a:r>
            <a:r>
              <a:rPr lang="en-AU" dirty="0">
                <a:solidFill>
                  <a:schemeClr val="bg2">
                    <a:lumMod val="10000"/>
                  </a:schemeClr>
                </a:solidFill>
              </a:rPr>
              <a:t> do we find the information to populate this report?</a:t>
            </a:r>
          </a:p>
          <a:p>
            <a:pPr lvl="1">
              <a:buFont typeface="Wingdings" panose="05000000000000000000" pitchFamily="2" charset="2"/>
              <a:buChar char="§"/>
            </a:pPr>
            <a:r>
              <a:rPr lang="en-AU" dirty="0"/>
              <a:t>The current year’s sub-programs that have funds for specific purpose that should be carried forward</a:t>
            </a:r>
          </a:p>
          <a:p>
            <a:pPr lvl="1">
              <a:buFont typeface="Wingdings" panose="05000000000000000000" pitchFamily="2" charset="2"/>
              <a:buChar char="§"/>
            </a:pPr>
            <a:r>
              <a:rPr lang="en-AU" dirty="0"/>
              <a:t>Fundraising - revenue v. expenditure</a:t>
            </a:r>
          </a:p>
          <a:p>
            <a:pPr lvl="1">
              <a:buFont typeface="Wingdings" panose="05000000000000000000" pitchFamily="2" charset="2"/>
              <a:buChar char="§"/>
            </a:pPr>
            <a:r>
              <a:rPr lang="en-AU" dirty="0"/>
              <a:t>Shared Arrangements</a:t>
            </a:r>
          </a:p>
          <a:p>
            <a:pPr lvl="1">
              <a:buFont typeface="Wingdings" panose="05000000000000000000" pitchFamily="2" charset="2"/>
              <a:buChar char="§"/>
            </a:pPr>
            <a:r>
              <a:rPr lang="en-AU" dirty="0"/>
              <a:t>Funds from KLA areas that have been agreed to carry forward</a:t>
            </a:r>
          </a:p>
          <a:p>
            <a:pPr marL="301625" lvl="1" indent="-285750"/>
            <a:r>
              <a:rPr lang="en-AU" dirty="0">
                <a:solidFill>
                  <a:srgbClr val="000000"/>
                </a:solidFill>
              </a:rPr>
              <a:t>Planned</a:t>
            </a:r>
            <a:r>
              <a:rPr lang="en-AU" dirty="0">
                <a:solidFill>
                  <a:schemeClr val="bg2">
                    <a:lumMod val="10000"/>
                  </a:schemeClr>
                </a:solidFill>
              </a:rPr>
              <a:t> capital works and purchases</a:t>
            </a:r>
          </a:p>
          <a:p>
            <a:pPr lvl="1">
              <a:buFont typeface="Wingdings" panose="05000000000000000000" pitchFamily="2" charset="2"/>
              <a:buChar char="§"/>
            </a:pPr>
            <a:r>
              <a:rPr lang="en-AU" dirty="0"/>
              <a:t>Capital works that will be completed in the following year</a:t>
            </a:r>
          </a:p>
          <a:p>
            <a:pPr lvl="1">
              <a:buFont typeface="Wingdings" panose="05000000000000000000" pitchFamily="2" charset="2"/>
              <a:buChar char="§"/>
            </a:pPr>
            <a:r>
              <a:rPr lang="en-AU" dirty="0"/>
              <a:t>Accumulated long term agreed capital works funds</a:t>
            </a:r>
          </a:p>
          <a:p>
            <a:pPr marL="301625" lvl="1" indent="-285750"/>
            <a:r>
              <a:rPr lang="en-AU" dirty="0">
                <a:solidFill>
                  <a:srgbClr val="000000"/>
                </a:solidFill>
              </a:rPr>
              <a:t>Revenue</a:t>
            </a:r>
            <a:r>
              <a:rPr lang="en-AU" dirty="0">
                <a:solidFill>
                  <a:schemeClr val="bg2">
                    <a:lumMod val="10000"/>
                  </a:schemeClr>
                </a:solidFill>
              </a:rPr>
              <a:t> in advance</a:t>
            </a:r>
          </a:p>
          <a:p>
            <a:pPr lvl="1">
              <a:buFont typeface="Wingdings" panose="05000000000000000000" pitchFamily="2" charset="2"/>
              <a:buChar char="§"/>
            </a:pPr>
            <a:r>
              <a:rPr lang="en-AU" dirty="0"/>
              <a:t>Revenue that has been collected prior to the end of the year</a:t>
            </a:r>
          </a:p>
          <a:p>
            <a:pPr lvl="1">
              <a:buFont typeface="Wingdings" panose="05000000000000000000" pitchFamily="2" charset="2"/>
              <a:buChar char="§"/>
            </a:pPr>
            <a:r>
              <a:rPr lang="en-AU" dirty="0"/>
              <a:t>CSEF Funding that remains unallocated</a:t>
            </a:r>
          </a:p>
          <a:p>
            <a:pPr>
              <a:buFont typeface="Wingdings" panose="05000000000000000000" pitchFamily="2" charset="2"/>
              <a:buChar char="§"/>
            </a:pPr>
            <a:r>
              <a:rPr lang="en-AU"/>
              <a:t>Recurrent </a:t>
            </a:r>
            <a:r>
              <a:rPr lang="en-AU" dirty="0"/>
              <a:t>expenditure</a:t>
            </a:r>
          </a:p>
          <a:p>
            <a:pPr>
              <a:buFont typeface="Wingdings" panose="05000000000000000000" pitchFamily="2" charset="2"/>
              <a:buChar char="§"/>
            </a:pPr>
            <a:r>
              <a:rPr lang="en-AU" dirty="0"/>
              <a:t>Provision accounts</a:t>
            </a:r>
          </a:p>
          <a:p>
            <a:pPr marL="1330325" lvl="4" indent="-285750"/>
            <a:endParaRPr lang="en-AU" sz="1800" dirty="0"/>
          </a:p>
          <a:p>
            <a:pPr lvl="2"/>
            <a:endParaRPr lang="en-AU" dirty="0"/>
          </a:p>
        </p:txBody>
      </p:sp>
      <p:sp>
        <p:nvSpPr>
          <p:cNvPr id="3" name="Content Placeholder 2"/>
          <p:cNvSpPr>
            <a:spLocks noGrp="1"/>
          </p:cNvSpPr>
          <p:nvPr>
            <p:ph sz="quarter" idx="12"/>
          </p:nvPr>
        </p:nvSpPr>
        <p:spPr>
          <a:xfrm>
            <a:off x="340963" y="328614"/>
            <a:ext cx="8438827" cy="465470"/>
          </a:xfrm>
        </p:spPr>
        <p:txBody>
          <a:bodyPr/>
          <a:lstStyle/>
          <a:p>
            <a:r>
              <a:rPr lang="en-AU" dirty="0"/>
              <a:t>CASES21 – Financial Commitments Summary Report</a:t>
            </a:r>
          </a:p>
          <a:p>
            <a:endParaRPr lang="en-AU" dirty="0"/>
          </a:p>
        </p:txBody>
      </p:sp>
    </p:spTree>
    <p:extLst>
      <p:ext uri="{BB962C8B-B14F-4D97-AF65-F5344CB8AC3E}">
        <p14:creationId xmlns:p14="http://schemas.microsoft.com/office/powerpoint/2010/main" val="3183231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0962" y="906257"/>
            <a:ext cx="8438827" cy="4309976"/>
          </a:xfrm>
        </p:spPr>
        <p:txBody>
          <a:bodyPr/>
          <a:lstStyle/>
          <a:p>
            <a:pPr marL="301625" lvl="1" indent="-285750"/>
            <a:r>
              <a:rPr lang="en-AU" dirty="0">
                <a:solidFill>
                  <a:schemeClr val="bg2">
                    <a:lumMod val="10000"/>
                  </a:schemeClr>
                </a:solidFill>
              </a:rPr>
              <a:t>If you have reported it on your budget, it should be reflected.  For examples:</a:t>
            </a:r>
          </a:p>
          <a:p>
            <a:pPr lvl="1">
              <a:buFont typeface="Wingdings" panose="05000000000000000000" pitchFamily="2" charset="2"/>
              <a:buChar char="§"/>
            </a:pPr>
            <a:r>
              <a:rPr lang="en-AU" dirty="0"/>
              <a:t>Fundraising -  funds need a purpose prior to the activity – carried forward balance should reflect agreed spend (e.g. books for the library, iPad for the classrooms, </a:t>
            </a:r>
          </a:p>
          <a:p>
            <a:pPr lvl="1">
              <a:buFont typeface="Wingdings" panose="05000000000000000000" pitchFamily="2" charset="2"/>
              <a:buChar char="§"/>
            </a:pPr>
            <a:r>
              <a:rPr lang="en-AU" dirty="0"/>
              <a:t>Program areas that have put in submissions to carry funds forward for a reasons – expenditure budget should include agreed expenditure in addition to carried forward figure</a:t>
            </a:r>
          </a:p>
          <a:p>
            <a:pPr lvl="1">
              <a:buFont typeface="Wingdings" panose="05000000000000000000" pitchFamily="2" charset="2"/>
              <a:buChar char="§"/>
            </a:pPr>
            <a:r>
              <a:rPr lang="en-AU" dirty="0"/>
              <a:t>Shared arrangements for Principal/Sports Association Networks</a:t>
            </a:r>
          </a:p>
          <a:p>
            <a:pPr lvl="1">
              <a:buFont typeface="Wingdings" panose="05000000000000000000" pitchFamily="2" charset="2"/>
              <a:buChar char="§"/>
            </a:pPr>
            <a:r>
              <a:rPr lang="en-AU" dirty="0"/>
              <a:t>Capital works that will be completed in the following year</a:t>
            </a:r>
          </a:p>
          <a:p>
            <a:pPr lvl="1">
              <a:buFont typeface="Wingdings" panose="05000000000000000000" pitchFamily="2" charset="2"/>
              <a:buChar char="§"/>
            </a:pPr>
            <a:endParaRPr lang="en-AU" dirty="0"/>
          </a:p>
          <a:p>
            <a:pPr marL="301625" lvl="1" indent="-285750"/>
            <a:r>
              <a:rPr lang="en-AU" dirty="0">
                <a:solidFill>
                  <a:schemeClr val="bg2">
                    <a:lumMod val="10000"/>
                  </a:schemeClr>
                </a:solidFill>
              </a:rPr>
              <a:t>Exceptions</a:t>
            </a:r>
          </a:p>
          <a:p>
            <a:pPr lvl="1">
              <a:buFont typeface="Wingdings" panose="05000000000000000000" pitchFamily="2" charset="2"/>
              <a:buChar char="§"/>
            </a:pPr>
            <a:r>
              <a:rPr lang="en-AU" dirty="0"/>
              <a:t>Long term capital works funds that are being accumulated should not be allocated an expenditure budget in the following years sub-program</a:t>
            </a:r>
          </a:p>
          <a:p>
            <a:pPr lvl="1">
              <a:buFont typeface="Wingdings" panose="05000000000000000000" pitchFamily="2" charset="2"/>
              <a:buChar char="§"/>
            </a:pPr>
            <a:r>
              <a:rPr lang="en-AU" dirty="0"/>
              <a:t>Deficit in SRP credit – it is not an expenditure, it is a loss of revenue</a:t>
            </a:r>
          </a:p>
          <a:p>
            <a:pPr lvl="1">
              <a:buFont typeface="Wingdings" panose="05000000000000000000" pitchFamily="2" charset="2"/>
              <a:buChar char="§"/>
            </a:pPr>
            <a:endParaRPr lang="en-AU" dirty="0"/>
          </a:p>
          <a:p>
            <a:endParaRPr lang="en-AU" dirty="0"/>
          </a:p>
        </p:txBody>
      </p:sp>
      <p:sp>
        <p:nvSpPr>
          <p:cNvPr id="3" name="Content Placeholder 2"/>
          <p:cNvSpPr>
            <a:spLocks noGrp="1"/>
          </p:cNvSpPr>
          <p:nvPr>
            <p:ph sz="quarter" idx="12"/>
          </p:nvPr>
        </p:nvSpPr>
        <p:spPr>
          <a:xfrm>
            <a:off x="340963" y="328614"/>
            <a:ext cx="8438827" cy="405312"/>
          </a:xfrm>
        </p:spPr>
        <p:txBody>
          <a:bodyPr/>
          <a:lstStyle/>
          <a:p>
            <a:r>
              <a:rPr lang="en-AU" dirty="0"/>
              <a:t>CASES21 – Financial Commitments Summary Report</a:t>
            </a:r>
            <a:endParaRPr lang="en-AU" sz="1400" dirty="0">
              <a:solidFill>
                <a:srgbClr val="000000"/>
              </a:solidFill>
            </a:endParaRPr>
          </a:p>
          <a:p>
            <a:endParaRPr lang="en-AU" sz="1400" dirty="0">
              <a:solidFill>
                <a:schemeClr val="bg2">
                  <a:lumMod val="10000"/>
                </a:schemeClr>
              </a:solidFill>
            </a:endParaRPr>
          </a:p>
        </p:txBody>
      </p:sp>
    </p:spTree>
    <p:extLst>
      <p:ext uri="{BB962C8B-B14F-4D97-AF65-F5344CB8AC3E}">
        <p14:creationId xmlns:p14="http://schemas.microsoft.com/office/powerpoint/2010/main" val="3119116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0962" y="916531"/>
            <a:ext cx="8438827" cy="4756902"/>
          </a:xfrm>
        </p:spPr>
        <p:txBody>
          <a:bodyPr/>
          <a:lstStyle/>
          <a:p>
            <a:endParaRPr lang="en-AU" dirty="0"/>
          </a:p>
        </p:txBody>
      </p:sp>
      <p:sp>
        <p:nvSpPr>
          <p:cNvPr id="3" name="Content Placeholder 2"/>
          <p:cNvSpPr>
            <a:spLocks noGrp="1"/>
          </p:cNvSpPr>
          <p:nvPr>
            <p:ph sz="quarter" idx="12"/>
          </p:nvPr>
        </p:nvSpPr>
        <p:spPr>
          <a:xfrm>
            <a:off x="340963" y="328614"/>
            <a:ext cx="8438827" cy="393281"/>
          </a:xfrm>
        </p:spPr>
        <p:txBody>
          <a:bodyPr/>
          <a:lstStyle/>
          <a:p>
            <a:r>
              <a:rPr lang="en-AU" dirty="0"/>
              <a:t>CASES21 – Financial Commitments Summary Report</a:t>
            </a:r>
          </a:p>
        </p:txBody>
      </p:sp>
    </p:spTree>
    <p:extLst>
      <p:ext uri="{BB962C8B-B14F-4D97-AF65-F5344CB8AC3E}">
        <p14:creationId xmlns:p14="http://schemas.microsoft.com/office/powerpoint/2010/main" val="421784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0962" y="907622"/>
            <a:ext cx="8438827" cy="4669557"/>
          </a:xfrm>
        </p:spPr>
        <p:txBody>
          <a:bodyPr/>
          <a:lstStyle/>
          <a:p>
            <a:pPr lvl="1">
              <a:buFont typeface="Wingdings" panose="05000000000000000000" pitchFamily="2" charset="2"/>
              <a:buChar char="§"/>
            </a:pPr>
            <a:r>
              <a:rPr lang="en-AU" dirty="0"/>
              <a:t>What it is not:</a:t>
            </a:r>
          </a:p>
          <a:p>
            <a:pPr lvl="1">
              <a:buFont typeface="Wingdings" panose="05000000000000000000" pitchFamily="2" charset="2"/>
              <a:buChar char="§"/>
            </a:pPr>
            <a:r>
              <a:rPr lang="en-AU" dirty="0"/>
              <a:t>It is not a report for the following years current budget</a:t>
            </a:r>
          </a:p>
          <a:p>
            <a:pPr lvl="1">
              <a:buFont typeface="Wingdings" panose="05000000000000000000" pitchFamily="2" charset="2"/>
              <a:buChar char="§"/>
            </a:pPr>
            <a:r>
              <a:rPr lang="en-AU" dirty="0"/>
              <a:t>It should not have any expenditure commitments against Sub-Program 9499</a:t>
            </a:r>
          </a:p>
          <a:p>
            <a:pPr lvl="1">
              <a:buFont typeface="Wingdings" panose="05000000000000000000" pitchFamily="2" charset="2"/>
              <a:buChar char="§"/>
            </a:pPr>
            <a:r>
              <a:rPr lang="en-AU" dirty="0"/>
              <a:t>It’s not a report to reflect your BDA’s</a:t>
            </a:r>
          </a:p>
          <a:p>
            <a:pPr lvl="1">
              <a:buFont typeface="Wingdings" panose="05000000000000000000" pitchFamily="2" charset="2"/>
              <a:buChar char="§"/>
            </a:pPr>
            <a:r>
              <a:rPr lang="en-AU" dirty="0"/>
              <a:t>It is not a report to display expenditure that has not been planned, discussed and reported to School Council.  For example:</a:t>
            </a:r>
          </a:p>
          <a:p>
            <a:pPr lvl="2"/>
            <a:r>
              <a:rPr lang="en-AU" dirty="0">
                <a:solidFill>
                  <a:schemeClr val="bg2">
                    <a:lumMod val="10000"/>
                  </a:schemeClr>
                </a:solidFill>
              </a:rPr>
              <a:t>would you want your school community to read about the intended gymnasium extension in the Annual Report?  </a:t>
            </a:r>
          </a:p>
        </p:txBody>
      </p:sp>
      <p:sp>
        <p:nvSpPr>
          <p:cNvPr id="3" name="Content Placeholder 2"/>
          <p:cNvSpPr>
            <a:spLocks noGrp="1"/>
          </p:cNvSpPr>
          <p:nvPr>
            <p:ph sz="quarter" idx="12"/>
          </p:nvPr>
        </p:nvSpPr>
        <p:spPr>
          <a:xfrm>
            <a:off x="340963" y="328614"/>
            <a:ext cx="8438827" cy="381249"/>
          </a:xfrm>
        </p:spPr>
        <p:txBody>
          <a:bodyPr/>
          <a:lstStyle/>
          <a:p>
            <a:r>
              <a:rPr lang="en-AU" dirty="0"/>
              <a:t>CASES21 – Financial Commitments Summary Report</a:t>
            </a:r>
          </a:p>
        </p:txBody>
      </p:sp>
    </p:spTree>
    <p:extLst>
      <p:ext uri="{BB962C8B-B14F-4D97-AF65-F5344CB8AC3E}">
        <p14:creationId xmlns:p14="http://schemas.microsoft.com/office/powerpoint/2010/main" val="3091538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0963" y="904499"/>
            <a:ext cx="8438827" cy="4756902"/>
          </a:xfrm>
        </p:spPr>
        <p:txBody>
          <a:bodyPr/>
          <a:lstStyle/>
          <a:p>
            <a:pPr marL="261938" lvl="1" indent="-261938"/>
            <a:r>
              <a:rPr lang="en-AU" dirty="0">
                <a:solidFill>
                  <a:schemeClr val="bg2">
                    <a:lumMod val="10000"/>
                  </a:schemeClr>
                </a:solidFill>
              </a:rPr>
              <a:t>How can we make it better?</a:t>
            </a:r>
          </a:p>
          <a:p>
            <a:pPr lvl="1">
              <a:buFont typeface="Wingdings" panose="05000000000000000000" pitchFamily="2" charset="2"/>
              <a:buChar char="§"/>
            </a:pPr>
            <a:r>
              <a:rPr lang="en-AU" dirty="0"/>
              <a:t>Report only on true commitments</a:t>
            </a:r>
          </a:p>
          <a:p>
            <a:pPr lvl="1">
              <a:buFont typeface="Wingdings" panose="05000000000000000000" pitchFamily="2" charset="2"/>
              <a:buChar char="§"/>
            </a:pPr>
            <a:r>
              <a:rPr lang="en-AU" dirty="0"/>
              <a:t>Display your accurate financial positions – </a:t>
            </a:r>
          </a:p>
          <a:p>
            <a:pPr lvl="2">
              <a:buFont typeface="Wingdings" panose="05000000000000000000" pitchFamily="2" charset="2"/>
              <a:buChar char="Ø"/>
            </a:pPr>
            <a:r>
              <a:rPr lang="en-AU" dirty="0"/>
              <a:t>we are in a financial deficit (commitments greater than funds).  </a:t>
            </a:r>
          </a:p>
          <a:p>
            <a:pPr lvl="2">
              <a:buFont typeface="Wingdings" panose="05000000000000000000" pitchFamily="2" charset="2"/>
              <a:buChar char="Ø"/>
            </a:pPr>
            <a:r>
              <a:rPr lang="en-AU" dirty="0"/>
              <a:t>we do have a surplus – let’s work on how we planned to use those funds effectively.</a:t>
            </a:r>
          </a:p>
          <a:p>
            <a:pPr marL="261938" lvl="1" indent="-261938"/>
            <a:r>
              <a:rPr lang="en-AU" dirty="0">
                <a:solidFill>
                  <a:schemeClr val="bg2">
                    <a:lumMod val="10000"/>
                  </a:schemeClr>
                </a:solidFill>
              </a:rPr>
              <a:t>Make use of the comments box.</a:t>
            </a:r>
          </a:p>
          <a:p>
            <a:endParaRPr lang="en-AU" dirty="0"/>
          </a:p>
        </p:txBody>
      </p:sp>
      <p:sp>
        <p:nvSpPr>
          <p:cNvPr id="3" name="Content Placeholder 2"/>
          <p:cNvSpPr>
            <a:spLocks noGrp="1"/>
          </p:cNvSpPr>
          <p:nvPr>
            <p:ph sz="quarter" idx="12"/>
          </p:nvPr>
        </p:nvSpPr>
        <p:spPr>
          <a:xfrm>
            <a:off x="340963" y="328614"/>
            <a:ext cx="8438827" cy="417344"/>
          </a:xfrm>
        </p:spPr>
        <p:txBody>
          <a:bodyPr/>
          <a:lstStyle/>
          <a:p>
            <a:r>
              <a:rPr lang="en-AU" dirty="0"/>
              <a:t>CASES21 – Financial Commitments Summary Report</a:t>
            </a:r>
          </a:p>
        </p:txBody>
      </p:sp>
    </p:spTree>
    <p:extLst>
      <p:ext uri="{BB962C8B-B14F-4D97-AF65-F5344CB8AC3E}">
        <p14:creationId xmlns:p14="http://schemas.microsoft.com/office/powerpoint/2010/main" val="4209705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0963" y="1038386"/>
            <a:ext cx="8585324" cy="5008026"/>
          </a:xfrm>
        </p:spPr>
        <p:txBody>
          <a:bodyPr numCol="2"/>
          <a:lstStyle/>
          <a:p>
            <a:pPr marL="36000" lvl="0" indent="0">
              <a:lnSpc>
                <a:spcPct val="100000"/>
              </a:lnSpc>
              <a:spcBef>
                <a:spcPts val="300"/>
              </a:spcBef>
              <a:spcAft>
                <a:spcPts val="300"/>
              </a:spcAft>
              <a:buNone/>
            </a:pPr>
            <a:r>
              <a:rPr lang="en-AU" b="1" dirty="0">
                <a:solidFill>
                  <a:srgbClr val="100405"/>
                </a:solidFill>
              </a:rPr>
              <a:t>Julie Evans </a:t>
            </a:r>
            <a:r>
              <a:rPr lang="en-AU" dirty="0">
                <a:solidFill>
                  <a:srgbClr val="100405"/>
                </a:solidFill>
              </a:rPr>
              <a:t>- North-Eastern Victoria </a:t>
            </a:r>
          </a:p>
          <a:p>
            <a:pPr marL="36000" lvl="0" indent="0">
              <a:lnSpc>
                <a:spcPct val="100000"/>
              </a:lnSpc>
              <a:spcBef>
                <a:spcPts val="300"/>
              </a:spcBef>
              <a:spcAft>
                <a:spcPts val="300"/>
              </a:spcAft>
              <a:buNone/>
            </a:pPr>
            <a:r>
              <a:rPr lang="en-AU" dirty="0">
                <a:solidFill>
                  <a:srgbClr val="100405"/>
                </a:solidFill>
              </a:rPr>
              <a:t>Phone: 0448 431 463 </a:t>
            </a:r>
            <a:r>
              <a:rPr lang="en-AU" u="sng" dirty="0">
                <a:solidFill>
                  <a:srgbClr val="100405"/>
                </a:solidFill>
                <a:hlinkClick r:id="rId3"/>
              </a:rPr>
              <a:t>evans.julie.A2@edumail.vic.gov.au</a:t>
            </a:r>
            <a:endParaRPr lang="en-AU" u="sng" dirty="0">
              <a:solidFill>
                <a:srgbClr val="100405"/>
              </a:solidFill>
            </a:endParaRPr>
          </a:p>
          <a:p>
            <a:pPr marL="36000" lvl="0" indent="0">
              <a:lnSpc>
                <a:spcPct val="100000"/>
              </a:lnSpc>
              <a:spcBef>
                <a:spcPts val="300"/>
              </a:spcBef>
              <a:spcAft>
                <a:spcPts val="300"/>
              </a:spcAft>
              <a:buNone/>
            </a:pPr>
            <a:endParaRPr lang="en-AU" dirty="0">
              <a:solidFill>
                <a:srgbClr val="100405"/>
              </a:solidFill>
            </a:endParaRPr>
          </a:p>
          <a:p>
            <a:pPr marL="36000" indent="0">
              <a:lnSpc>
                <a:spcPct val="100000"/>
              </a:lnSpc>
              <a:spcBef>
                <a:spcPts val="300"/>
              </a:spcBef>
              <a:spcAft>
                <a:spcPts val="300"/>
              </a:spcAft>
              <a:buNone/>
            </a:pPr>
            <a:r>
              <a:rPr lang="en-AU" b="1" dirty="0">
                <a:solidFill>
                  <a:srgbClr val="100405"/>
                </a:solidFill>
              </a:rPr>
              <a:t>Anne Gregory</a:t>
            </a:r>
            <a:r>
              <a:rPr lang="en-AU" dirty="0">
                <a:solidFill>
                  <a:srgbClr val="100405"/>
                </a:solidFill>
              </a:rPr>
              <a:t> - North-Western Victoria</a:t>
            </a:r>
          </a:p>
          <a:p>
            <a:pPr marL="36000" indent="0">
              <a:lnSpc>
                <a:spcPct val="100000"/>
              </a:lnSpc>
              <a:spcBef>
                <a:spcPts val="300"/>
              </a:spcBef>
              <a:spcAft>
                <a:spcPts val="300"/>
              </a:spcAft>
              <a:buNone/>
            </a:pPr>
            <a:r>
              <a:rPr lang="en-AU" dirty="0">
                <a:solidFill>
                  <a:srgbClr val="100405"/>
                </a:solidFill>
              </a:rPr>
              <a:t>Phone: 0437 179 867</a:t>
            </a:r>
          </a:p>
          <a:p>
            <a:pPr marL="36000" indent="0">
              <a:lnSpc>
                <a:spcPct val="100000"/>
              </a:lnSpc>
              <a:spcBef>
                <a:spcPts val="300"/>
              </a:spcBef>
              <a:spcAft>
                <a:spcPts val="300"/>
              </a:spcAft>
              <a:buNone/>
            </a:pPr>
            <a:r>
              <a:rPr lang="en-AU" dirty="0">
                <a:solidFill>
                  <a:srgbClr val="100405"/>
                </a:solidFill>
                <a:hlinkClick r:id="rId4"/>
              </a:rPr>
              <a:t>gregory.anne.k@edumail.vic.gv.au</a:t>
            </a:r>
            <a:endParaRPr lang="en-AU" dirty="0">
              <a:solidFill>
                <a:srgbClr val="100405"/>
              </a:solidFill>
            </a:endParaRPr>
          </a:p>
          <a:p>
            <a:pPr marL="36000" indent="0">
              <a:lnSpc>
                <a:spcPct val="100000"/>
              </a:lnSpc>
              <a:spcBef>
                <a:spcPts val="300"/>
              </a:spcBef>
              <a:spcAft>
                <a:spcPts val="300"/>
              </a:spcAft>
              <a:buNone/>
            </a:pPr>
            <a:endParaRPr lang="en-AU" dirty="0">
              <a:solidFill>
                <a:srgbClr val="100405"/>
              </a:solidFill>
            </a:endParaRPr>
          </a:p>
          <a:p>
            <a:pPr marL="36000" lvl="0" indent="0">
              <a:lnSpc>
                <a:spcPct val="100000"/>
              </a:lnSpc>
              <a:spcBef>
                <a:spcPts val="300"/>
              </a:spcBef>
              <a:spcAft>
                <a:spcPts val="300"/>
              </a:spcAft>
              <a:buNone/>
            </a:pPr>
            <a:r>
              <a:rPr lang="en-AU" b="1" dirty="0">
                <a:solidFill>
                  <a:srgbClr val="100405"/>
                </a:solidFill>
              </a:rPr>
              <a:t>Kerry Hanrahan - </a:t>
            </a:r>
            <a:r>
              <a:rPr lang="en-AU" dirty="0">
                <a:solidFill>
                  <a:srgbClr val="100405"/>
                </a:solidFill>
              </a:rPr>
              <a:t>Inner West/North/Inner city</a:t>
            </a:r>
          </a:p>
          <a:p>
            <a:pPr marL="36000" lvl="0" indent="0">
              <a:lnSpc>
                <a:spcPct val="100000"/>
              </a:lnSpc>
              <a:spcBef>
                <a:spcPts val="300"/>
              </a:spcBef>
              <a:spcAft>
                <a:spcPts val="300"/>
              </a:spcAft>
              <a:buNone/>
            </a:pPr>
            <a:r>
              <a:rPr lang="en-AU" dirty="0">
                <a:solidFill>
                  <a:srgbClr val="100405"/>
                </a:solidFill>
              </a:rPr>
              <a:t>Phone: 0436 000 256</a:t>
            </a:r>
          </a:p>
          <a:p>
            <a:pPr marL="36000" indent="0">
              <a:lnSpc>
                <a:spcPct val="100000"/>
              </a:lnSpc>
              <a:spcBef>
                <a:spcPts val="300"/>
              </a:spcBef>
              <a:spcAft>
                <a:spcPts val="300"/>
              </a:spcAft>
              <a:buNone/>
            </a:pPr>
            <a:r>
              <a:rPr lang="en-AU" u="sng" dirty="0">
                <a:solidFill>
                  <a:srgbClr val="100405"/>
                </a:solidFill>
                <a:hlinkClick r:id="rId5"/>
              </a:rPr>
              <a:t>hanrahan.kerry.k@edumail.vic.gov.au</a:t>
            </a:r>
            <a:endParaRPr lang="en-AU" u="sng" dirty="0">
              <a:solidFill>
                <a:srgbClr val="100405"/>
              </a:solidFill>
            </a:endParaRPr>
          </a:p>
          <a:p>
            <a:pPr marL="36000" indent="0">
              <a:lnSpc>
                <a:spcPct val="100000"/>
              </a:lnSpc>
              <a:spcBef>
                <a:spcPts val="300"/>
              </a:spcBef>
              <a:spcAft>
                <a:spcPts val="300"/>
              </a:spcAft>
              <a:buNone/>
            </a:pPr>
            <a:endParaRPr lang="en-AU" dirty="0">
              <a:solidFill>
                <a:srgbClr val="100405"/>
              </a:solidFill>
            </a:endParaRPr>
          </a:p>
          <a:p>
            <a:pPr marL="36000" indent="0">
              <a:lnSpc>
                <a:spcPct val="100000"/>
              </a:lnSpc>
              <a:spcBef>
                <a:spcPts val="300"/>
              </a:spcBef>
              <a:spcAft>
                <a:spcPts val="300"/>
              </a:spcAft>
              <a:buNone/>
            </a:pPr>
            <a:r>
              <a:rPr lang="en-AU" b="1" dirty="0">
                <a:solidFill>
                  <a:srgbClr val="100405"/>
                </a:solidFill>
              </a:rPr>
              <a:t>Cathy Mahoney </a:t>
            </a:r>
            <a:r>
              <a:rPr lang="en-AU" dirty="0">
                <a:solidFill>
                  <a:srgbClr val="100405"/>
                </a:solidFill>
              </a:rPr>
              <a:t>– South-Eastern Victoria</a:t>
            </a:r>
          </a:p>
          <a:p>
            <a:pPr marL="36000" indent="0">
              <a:lnSpc>
                <a:spcPct val="100000"/>
              </a:lnSpc>
              <a:spcBef>
                <a:spcPts val="300"/>
              </a:spcBef>
              <a:spcAft>
                <a:spcPts val="300"/>
              </a:spcAft>
              <a:buNone/>
            </a:pPr>
            <a:r>
              <a:rPr lang="en-AU" dirty="0">
                <a:solidFill>
                  <a:srgbClr val="100405"/>
                </a:solidFill>
              </a:rPr>
              <a:t>Phone: 0438 773 928</a:t>
            </a:r>
          </a:p>
          <a:p>
            <a:pPr marL="36000" lvl="0" indent="0">
              <a:lnSpc>
                <a:spcPct val="100000"/>
              </a:lnSpc>
              <a:spcBef>
                <a:spcPts val="300"/>
              </a:spcBef>
              <a:spcAft>
                <a:spcPts val="300"/>
              </a:spcAft>
              <a:buNone/>
            </a:pPr>
            <a:r>
              <a:rPr lang="en-AU" dirty="0">
                <a:solidFill>
                  <a:srgbClr val="100405"/>
                </a:solidFill>
                <a:hlinkClick r:id="rId6"/>
              </a:rPr>
              <a:t>mahoney.catherine.m@edumail.vic.gov.au</a:t>
            </a:r>
            <a:endParaRPr lang="en-AU" dirty="0">
              <a:solidFill>
                <a:srgbClr val="100405"/>
              </a:solidFill>
            </a:endParaRPr>
          </a:p>
          <a:p>
            <a:pPr marL="36000" lvl="0" indent="0">
              <a:lnSpc>
                <a:spcPct val="100000"/>
              </a:lnSpc>
              <a:spcBef>
                <a:spcPts val="300"/>
              </a:spcBef>
              <a:spcAft>
                <a:spcPts val="300"/>
              </a:spcAft>
              <a:buNone/>
            </a:pPr>
            <a:r>
              <a:rPr lang="en-AU" dirty="0">
                <a:solidFill>
                  <a:srgbClr val="100405"/>
                </a:solidFill>
              </a:rPr>
              <a:t>		</a:t>
            </a:r>
          </a:p>
          <a:p>
            <a:pPr marL="36000" lvl="0" indent="0">
              <a:lnSpc>
                <a:spcPct val="100000"/>
              </a:lnSpc>
              <a:spcBef>
                <a:spcPts val="300"/>
              </a:spcBef>
              <a:spcAft>
                <a:spcPts val="300"/>
              </a:spcAft>
              <a:buNone/>
            </a:pPr>
            <a:endParaRPr lang="en-AU" dirty="0">
              <a:solidFill>
                <a:srgbClr val="100405"/>
              </a:solidFill>
            </a:endParaRPr>
          </a:p>
          <a:p>
            <a:pPr marL="36000" lvl="0" indent="0" defTabSz="985838">
              <a:lnSpc>
                <a:spcPct val="100000"/>
              </a:lnSpc>
              <a:spcBef>
                <a:spcPts val="300"/>
              </a:spcBef>
              <a:spcAft>
                <a:spcPts val="300"/>
              </a:spcAft>
              <a:buNone/>
            </a:pPr>
            <a:r>
              <a:rPr lang="en-AU" b="1" dirty="0">
                <a:solidFill>
                  <a:srgbClr val="100405"/>
                </a:solidFill>
              </a:rPr>
              <a:t>Fiona Missen </a:t>
            </a:r>
            <a:r>
              <a:rPr lang="en-AU" dirty="0">
                <a:solidFill>
                  <a:srgbClr val="100405"/>
                </a:solidFill>
              </a:rPr>
              <a:t>- South-Western Victoria </a:t>
            </a:r>
          </a:p>
          <a:p>
            <a:pPr marL="36000" lvl="0" indent="0">
              <a:lnSpc>
                <a:spcPct val="100000"/>
              </a:lnSpc>
              <a:spcBef>
                <a:spcPts val="300"/>
              </a:spcBef>
              <a:spcAft>
                <a:spcPts val="300"/>
              </a:spcAft>
              <a:buNone/>
            </a:pPr>
            <a:r>
              <a:rPr lang="en-AU" dirty="0">
                <a:solidFill>
                  <a:srgbClr val="100405"/>
                </a:solidFill>
              </a:rPr>
              <a:t>Phone: 0417 003 172 </a:t>
            </a:r>
          </a:p>
          <a:p>
            <a:pPr marL="36000" indent="0">
              <a:lnSpc>
                <a:spcPct val="100000"/>
              </a:lnSpc>
              <a:spcBef>
                <a:spcPts val="300"/>
              </a:spcBef>
              <a:spcAft>
                <a:spcPts val="300"/>
              </a:spcAft>
              <a:buNone/>
            </a:pPr>
            <a:r>
              <a:rPr lang="en-AU" u="sng" dirty="0">
                <a:solidFill>
                  <a:srgbClr val="100405"/>
                </a:solidFill>
                <a:hlinkClick r:id="rId7"/>
              </a:rPr>
              <a:t>missen.fiona.m@edumail.vic.gov.au</a:t>
            </a:r>
            <a:endParaRPr lang="en-AU" dirty="0">
              <a:solidFill>
                <a:srgbClr val="100405"/>
              </a:solidFill>
            </a:endParaRPr>
          </a:p>
          <a:p>
            <a:pPr marL="36000" indent="0">
              <a:lnSpc>
                <a:spcPct val="100000"/>
              </a:lnSpc>
              <a:spcBef>
                <a:spcPts val="300"/>
              </a:spcBef>
              <a:spcAft>
                <a:spcPts val="300"/>
              </a:spcAft>
              <a:buNone/>
            </a:pPr>
            <a:endParaRPr lang="en-AU" dirty="0">
              <a:solidFill>
                <a:srgbClr val="100405"/>
              </a:solidFill>
            </a:endParaRPr>
          </a:p>
          <a:p>
            <a:pPr marL="36000" lvl="0" indent="0">
              <a:lnSpc>
                <a:spcPct val="100000"/>
              </a:lnSpc>
              <a:spcBef>
                <a:spcPts val="300"/>
              </a:spcBef>
              <a:spcAft>
                <a:spcPts val="300"/>
              </a:spcAft>
              <a:buNone/>
            </a:pPr>
            <a:r>
              <a:rPr lang="en-AU" b="1" dirty="0">
                <a:solidFill>
                  <a:srgbClr val="100405"/>
                </a:solidFill>
              </a:rPr>
              <a:t>Chris Symec </a:t>
            </a:r>
            <a:r>
              <a:rPr lang="en-AU" dirty="0">
                <a:solidFill>
                  <a:srgbClr val="100405"/>
                </a:solidFill>
              </a:rPr>
              <a:t>- Inner North-Eastern Victoria Phone: 0400 052 819 </a:t>
            </a:r>
          </a:p>
          <a:p>
            <a:pPr marL="36000" lvl="0" indent="0">
              <a:lnSpc>
                <a:spcPct val="100000"/>
              </a:lnSpc>
              <a:spcBef>
                <a:spcPts val="300"/>
              </a:spcBef>
              <a:spcAft>
                <a:spcPts val="300"/>
              </a:spcAft>
              <a:buNone/>
            </a:pPr>
            <a:r>
              <a:rPr lang="en-AU" u="sng" dirty="0">
                <a:solidFill>
                  <a:srgbClr val="100405"/>
                </a:solidFill>
                <a:hlinkClick r:id="rId8"/>
              </a:rPr>
              <a:t>symec.christine.a@edumail.vic.gov.au</a:t>
            </a:r>
            <a:endParaRPr lang="en-AU" u="sng" dirty="0">
              <a:solidFill>
                <a:srgbClr val="100405"/>
              </a:solidFill>
            </a:endParaRPr>
          </a:p>
          <a:p>
            <a:pPr marL="34925" lvl="0" indent="-34925">
              <a:lnSpc>
                <a:spcPct val="100000"/>
              </a:lnSpc>
              <a:spcBef>
                <a:spcPts val="300"/>
              </a:spcBef>
              <a:spcAft>
                <a:spcPts val="300"/>
              </a:spcAft>
              <a:buNone/>
            </a:pPr>
            <a:endParaRPr lang="en-AU" dirty="0">
              <a:solidFill>
                <a:srgbClr val="100405"/>
              </a:solidFill>
            </a:endParaRPr>
          </a:p>
          <a:p>
            <a:pPr marL="36000" indent="0">
              <a:lnSpc>
                <a:spcPct val="100000"/>
              </a:lnSpc>
              <a:spcBef>
                <a:spcPts val="300"/>
              </a:spcBef>
              <a:spcAft>
                <a:spcPts val="300"/>
              </a:spcAft>
              <a:buNone/>
            </a:pPr>
            <a:r>
              <a:rPr lang="en-AU" b="1" dirty="0">
                <a:solidFill>
                  <a:srgbClr val="100405"/>
                </a:solidFill>
              </a:rPr>
              <a:t>Carol Tolley </a:t>
            </a:r>
            <a:r>
              <a:rPr lang="en-AU" dirty="0">
                <a:solidFill>
                  <a:srgbClr val="100405"/>
                </a:solidFill>
              </a:rPr>
              <a:t>- Inner South-Eastern Victoria</a:t>
            </a:r>
          </a:p>
          <a:p>
            <a:pPr marL="36000" indent="0">
              <a:lnSpc>
                <a:spcPct val="100000"/>
              </a:lnSpc>
              <a:spcBef>
                <a:spcPts val="300"/>
              </a:spcBef>
              <a:spcAft>
                <a:spcPts val="300"/>
              </a:spcAft>
              <a:buNone/>
            </a:pPr>
            <a:r>
              <a:rPr lang="en-AU" dirty="0">
                <a:solidFill>
                  <a:srgbClr val="100405"/>
                </a:solidFill>
              </a:rPr>
              <a:t>Phone: 0455 345 921 </a:t>
            </a:r>
          </a:p>
          <a:p>
            <a:pPr marL="36000" indent="0">
              <a:lnSpc>
                <a:spcPct val="100000"/>
              </a:lnSpc>
              <a:spcBef>
                <a:spcPts val="300"/>
              </a:spcBef>
              <a:spcAft>
                <a:spcPts val="300"/>
              </a:spcAft>
              <a:buNone/>
            </a:pPr>
            <a:r>
              <a:rPr lang="en-AU" u="sng" dirty="0">
                <a:solidFill>
                  <a:srgbClr val="100405"/>
                </a:solidFill>
                <a:hlinkClick r:id="rId9"/>
              </a:rPr>
              <a:t>robinson.glenice.j@edumail.vic.gov.au</a:t>
            </a:r>
            <a:endParaRPr lang="en-AU" dirty="0">
              <a:solidFill>
                <a:srgbClr val="100405"/>
              </a:solidFill>
            </a:endParaRPr>
          </a:p>
          <a:p>
            <a:pPr marL="36000" lvl="0" indent="0">
              <a:lnSpc>
                <a:spcPct val="100000"/>
              </a:lnSpc>
              <a:spcBef>
                <a:spcPts val="300"/>
              </a:spcBef>
              <a:spcAft>
                <a:spcPts val="300"/>
              </a:spcAft>
              <a:buNone/>
            </a:pPr>
            <a:endParaRPr lang="en-AU" dirty="0">
              <a:solidFill>
                <a:srgbClr val="100405"/>
              </a:solidFill>
            </a:endParaRPr>
          </a:p>
          <a:p>
            <a:pPr marL="36000" indent="0">
              <a:lnSpc>
                <a:spcPct val="100000"/>
              </a:lnSpc>
              <a:spcBef>
                <a:spcPts val="300"/>
              </a:spcBef>
              <a:spcAft>
                <a:spcPts val="300"/>
              </a:spcAft>
              <a:buNone/>
            </a:pPr>
            <a:r>
              <a:rPr lang="en-AU" dirty="0">
                <a:solidFill>
                  <a:srgbClr val="100405"/>
                </a:solidFill>
              </a:rPr>
              <a:t>If you are unclear of who your SFLO is please contact </a:t>
            </a:r>
            <a:r>
              <a:rPr lang="en-AU" b="1" dirty="0">
                <a:solidFill>
                  <a:srgbClr val="100405"/>
                </a:solidFill>
              </a:rPr>
              <a:t>Barb Martin</a:t>
            </a:r>
            <a:r>
              <a:rPr lang="en-AU" dirty="0">
                <a:solidFill>
                  <a:srgbClr val="100405"/>
                </a:solidFill>
              </a:rPr>
              <a:t>, Manager </a:t>
            </a:r>
          </a:p>
          <a:p>
            <a:pPr marL="36000" indent="0">
              <a:lnSpc>
                <a:spcPct val="100000"/>
              </a:lnSpc>
              <a:spcBef>
                <a:spcPts val="300"/>
              </a:spcBef>
              <a:spcAft>
                <a:spcPts val="300"/>
              </a:spcAft>
              <a:buNone/>
            </a:pPr>
            <a:r>
              <a:rPr lang="en-AU" dirty="0">
                <a:solidFill>
                  <a:srgbClr val="100405"/>
                </a:solidFill>
              </a:rPr>
              <a:t>Phone: 03 7022 2231</a:t>
            </a:r>
          </a:p>
          <a:p>
            <a:pPr marL="36000" indent="0">
              <a:lnSpc>
                <a:spcPct val="100000"/>
              </a:lnSpc>
              <a:spcBef>
                <a:spcPts val="300"/>
              </a:spcBef>
              <a:spcAft>
                <a:spcPts val="300"/>
              </a:spcAft>
              <a:buNone/>
            </a:pPr>
            <a:r>
              <a:rPr lang="en-AU" dirty="0">
                <a:solidFill>
                  <a:srgbClr val="100405"/>
                </a:solidFill>
                <a:hlinkClick r:id="rId10"/>
              </a:rPr>
              <a:t>martin.barbara.l@edumail.vic.gov.au</a:t>
            </a:r>
            <a:r>
              <a:rPr lang="en-AU" dirty="0">
                <a:solidFill>
                  <a:srgbClr val="100405"/>
                </a:solidFill>
              </a:rPr>
              <a:t> </a:t>
            </a:r>
          </a:p>
          <a:p>
            <a:pPr marL="36000" lvl="0">
              <a:lnSpc>
                <a:spcPct val="100000"/>
              </a:lnSpc>
              <a:spcBef>
                <a:spcPts val="300"/>
              </a:spcBef>
              <a:spcAft>
                <a:spcPts val="300"/>
              </a:spcAft>
            </a:pPr>
            <a:endParaRPr lang="en-AU" sz="2000" dirty="0">
              <a:solidFill>
                <a:srgbClr val="100405"/>
              </a:solidFill>
            </a:endParaRPr>
          </a:p>
        </p:txBody>
      </p:sp>
      <p:sp>
        <p:nvSpPr>
          <p:cNvPr id="3" name="Content Placeholder 2"/>
          <p:cNvSpPr>
            <a:spLocks noGrp="1"/>
          </p:cNvSpPr>
          <p:nvPr>
            <p:ph sz="quarter" idx="12"/>
          </p:nvPr>
        </p:nvSpPr>
        <p:spPr>
          <a:xfrm>
            <a:off x="407318" y="328614"/>
            <a:ext cx="8438827" cy="484186"/>
          </a:xfrm>
        </p:spPr>
        <p:txBody>
          <a:bodyPr/>
          <a:lstStyle/>
          <a:p>
            <a:r>
              <a:rPr lang="en-AU" dirty="0"/>
              <a:t>Contact details for SFLO’s</a:t>
            </a:r>
          </a:p>
        </p:txBody>
      </p:sp>
    </p:spTree>
    <p:extLst>
      <p:ext uri="{BB962C8B-B14F-4D97-AF65-F5344CB8AC3E}">
        <p14:creationId xmlns:p14="http://schemas.microsoft.com/office/powerpoint/2010/main" val="2335327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40963" y="1991248"/>
            <a:ext cx="4059587" cy="1177583"/>
          </a:xfrm>
        </p:spPr>
        <p:txBody>
          <a:bodyPr/>
          <a:lstStyle/>
          <a:p>
            <a:r>
              <a:rPr lang="en-US" dirty="0"/>
              <a:t>THANK YOU FOR ATTENDING</a:t>
            </a:r>
          </a:p>
        </p:txBody>
      </p:sp>
      <p:sp>
        <p:nvSpPr>
          <p:cNvPr id="5" name="Slide Number Placeholder 5"/>
          <p:cNvSpPr txBox="1">
            <a:spLocks/>
          </p:cNvSpPr>
          <p:nvPr/>
        </p:nvSpPr>
        <p:spPr>
          <a:xfrm>
            <a:off x="6713533" y="6379904"/>
            <a:ext cx="2293380" cy="3052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FFE6D6-4E60-5C4F-A62D-3D913959569C}" type="slidenum">
              <a:rPr lang="en-US" smtClean="0">
                <a:solidFill>
                  <a:srgbClr val="AA2733"/>
                </a:solidFill>
              </a:rPr>
              <a:t>16</a:t>
            </a:fld>
            <a:endParaRPr lang="en-US" dirty="0">
              <a:solidFill>
                <a:srgbClr val="AA2733"/>
              </a:solidFill>
            </a:endParaRPr>
          </a:p>
        </p:txBody>
      </p:sp>
    </p:spTree>
    <p:extLst>
      <p:ext uri="{BB962C8B-B14F-4D97-AF65-F5344CB8AC3E}">
        <p14:creationId xmlns:p14="http://schemas.microsoft.com/office/powerpoint/2010/main" val="1962520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0963" y="869111"/>
            <a:ext cx="8173309" cy="4953000"/>
          </a:xfrm>
        </p:spPr>
        <p:txBody>
          <a:bodyPr numCol="1"/>
          <a:lstStyle/>
          <a:p>
            <a:pPr>
              <a:spcBef>
                <a:spcPts val="1200"/>
              </a:spcBef>
            </a:pPr>
            <a:endParaRPr lang="en-AU" dirty="0">
              <a:solidFill>
                <a:schemeClr val="tx1"/>
              </a:solidFill>
            </a:endParaRPr>
          </a:p>
          <a:p>
            <a:pPr>
              <a:spcBef>
                <a:spcPts val="1200"/>
              </a:spcBef>
            </a:pPr>
            <a:r>
              <a:rPr lang="en-AU" dirty="0">
                <a:solidFill>
                  <a:schemeClr val="tx1"/>
                </a:solidFill>
              </a:rPr>
              <a:t>School Finance Liaison Officers</a:t>
            </a:r>
          </a:p>
          <a:p>
            <a:pPr marL="285750" lvl="1" indent="0">
              <a:buNone/>
            </a:pPr>
            <a:endParaRPr lang="en-AU" i="1" dirty="0">
              <a:solidFill>
                <a:schemeClr val="bg2">
                  <a:lumMod val="10000"/>
                </a:schemeClr>
              </a:solidFill>
            </a:endParaRPr>
          </a:p>
          <a:p>
            <a:r>
              <a:rPr lang="en-AU" dirty="0"/>
              <a:t>Recognition of the need for additional support to School</a:t>
            </a:r>
          </a:p>
          <a:p>
            <a:r>
              <a:rPr lang="en-AU" dirty="0"/>
              <a:t>4 additional positions advertised and filled late last year</a:t>
            </a:r>
          </a:p>
          <a:p>
            <a:pPr lvl="1"/>
            <a:r>
              <a:rPr lang="en-AU" dirty="0"/>
              <a:t>1 Manager</a:t>
            </a:r>
          </a:p>
          <a:p>
            <a:pPr lvl="1"/>
            <a:r>
              <a:rPr lang="en-AU" dirty="0"/>
              <a:t>3 Additional SFLO’s across the State – total of 7 plus 1</a:t>
            </a:r>
          </a:p>
          <a:p>
            <a:pPr marL="228600" lvl="1"/>
            <a:r>
              <a:rPr lang="en-AU" dirty="0">
                <a:solidFill>
                  <a:srgbClr val="100405"/>
                </a:solidFill>
              </a:rPr>
              <a:t>Areas are defined mostly by regions but some SFLO’s cross up to three regions</a:t>
            </a:r>
          </a:p>
          <a:p>
            <a:pPr marL="714375" lvl="1" indent="-352425">
              <a:buNone/>
            </a:pPr>
            <a:endParaRPr lang="en-AU" dirty="0">
              <a:solidFill>
                <a:schemeClr val="bg2">
                  <a:lumMod val="10000"/>
                </a:schemeClr>
              </a:solidFill>
            </a:endParaRPr>
          </a:p>
          <a:p>
            <a:pPr marL="342900" lvl="1" indent="0">
              <a:buNone/>
            </a:pPr>
            <a:endParaRPr lang="en-AU" dirty="0">
              <a:solidFill>
                <a:schemeClr val="bg2">
                  <a:lumMod val="10000"/>
                </a:schemeClr>
              </a:solidFill>
            </a:endParaRPr>
          </a:p>
          <a:p>
            <a:pPr marL="342900" lvl="1" indent="0">
              <a:buNone/>
            </a:pPr>
            <a:endParaRPr lang="en-AU" dirty="0"/>
          </a:p>
        </p:txBody>
      </p:sp>
      <p:sp>
        <p:nvSpPr>
          <p:cNvPr id="3" name="Content Placeholder 2"/>
          <p:cNvSpPr>
            <a:spLocks noGrp="1"/>
          </p:cNvSpPr>
          <p:nvPr>
            <p:ph sz="quarter" idx="12"/>
          </p:nvPr>
        </p:nvSpPr>
        <p:spPr>
          <a:xfrm>
            <a:off x="340963" y="323850"/>
            <a:ext cx="8438827" cy="476250"/>
          </a:xfrm>
        </p:spPr>
        <p:txBody>
          <a:bodyPr/>
          <a:lstStyle/>
          <a:p>
            <a:r>
              <a:rPr lang="en-AU" dirty="0"/>
              <a:t>INTRODUCTION</a:t>
            </a:r>
          </a:p>
          <a:p>
            <a:endParaRPr lang="en-US" b="1" dirty="0">
              <a:solidFill>
                <a:srgbClr val="AA2733"/>
              </a:solidFill>
            </a:endParaRPr>
          </a:p>
        </p:txBody>
      </p:sp>
    </p:spTree>
    <p:extLst>
      <p:ext uri="{BB962C8B-B14F-4D97-AF65-F5344CB8AC3E}">
        <p14:creationId xmlns:p14="http://schemas.microsoft.com/office/powerpoint/2010/main" val="2014576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0963" y="869111"/>
            <a:ext cx="8173309" cy="4953000"/>
          </a:xfrm>
        </p:spPr>
        <p:txBody>
          <a:bodyPr numCol="1"/>
          <a:lstStyle/>
          <a:p>
            <a:pPr>
              <a:spcBef>
                <a:spcPts val="1200"/>
              </a:spcBef>
            </a:pPr>
            <a:endParaRPr lang="en-AU" dirty="0">
              <a:solidFill>
                <a:schemeClr val="tx1"/>
              </a:solidFill>
            </a:endParaRPr>
          </a:p>
          <a:p>
            <a:pPr marL="0" lvl="1" indent="0" defTabSz="542925">
              <a:buNone/>
            </a:pPr>
            <a:r>
              <a:rPr lang="en-AU" sz="2000" b="1" dirty="0"/>
              <a:t>School Finance Liaison Officers</a:t>
            </a:r>
            <a:endParaRPr lang="en-AU" sz="2000" dirty="0"/>
          </a:p>
          <a:p>
            <a:r>
              <a:rPr lang="en-AU" dirty="0"/>
              <a:t>The SFLO’s main role is to provide support and guidance to schools on financial management including new principals, business managers and finance committees</a:t>
            </a:r>
          </a:p>
          <a:p>
            <a:r>
              <a:rPr lang="en-AU" dirty="0"/>
              <a:t>Assistance with cash budgets and reading reports</a:t>
            </a:r>
          </a:p>
          <a:p>
            <a:r>
              <a:rPr lang="en-AU" dirty="0"/>
              <a:t>Repayable cash flow assistance</a:t>
            </a:r>
          </a:p>
          <a:p>
            <a:r>
              <a:rPr lang="en-AU" dirty="0"/>
              <a:t>Internal controls and compliance with financial policy, processes and best practices </a:t>
            </a:r>
          </a:p>
          <a:p>
            <a:r>
              <a:rPr lang="en-AU" dirty="0"/>
              <a:t>School Purchase Card briefings</a:t>
            </a:r>
          </a:p>
          <a:p>
            <a:r>
              <a:rPr lang="en-AU" dirty="0"/>
              <a:t>The SFLO’s run information sessions and new business manager sessions during the year to share current and new finance information</a:t>
            </a:r>
          </a:p>
          <a:p>
            <a:r>
              <a:rPr lang="en-AU" dirty="0"/>
              <a:t>Finance Matters –Budgets and Financial Reporting</a:t>
            </a:r>
          </a:p>
          <a:p>
            <a:r>
              <a:rPr lang="en-AU" dirty="0"/>
              <a:t>The SFLO's role is not to complete financial transactions or prepare reports on behalf of the school, but rather to identify any problems and refer schools to appropriate support, such as the CASES21 Finance Process Guide, refresher training or the Service Desk.</a:t>
            </a:r>
          </a:p>
          <a:p>
            <a:pPr marL="342900" lvl="1" indent="0">
              <a:buNone/>
            </a:pPr>
            <a:endParaRPr lang="en-AU" dirty="0">
              <a:solidFill>
                <a:schemeClr val="bg2">
                  <a:lumMod val="10000"/>
                </a:schemeClr>
              </a:solidFill>
            </a:endParaRPr>
          </a:p>
          <a:p>
            <a:pPr marL="342900" lvl="1" indent="0">
              <a:buNone/>
            </a:pPr>
            <a:endParaRPr lang="en-AU" dirty="0"/>
          </a:p>
        </p:txBody>
      </p:sp>
      <p:sp>
        <p:nvSpPr>
          <p:cNvPr id="3" name="Content Placeholder 2"/>
          <p:cNvSpPr>
            <a:spLocks noGrp="1"/>
          </p:cNvSpPr>
          <p:nvPr>
            <p:ph sz="quarter" idx="12"/>
          </p:nvPr>
        </p:nvSpPr>
        <p:spPr>
          <a:xfrm>
            <a:off x="340963" y="323850"/>
            <a:ext cx="8438827" cy="476250"/>
          </a:xfrm>
        </p:spPr>
        <p:txBody>
          <a:bodyPr/>
          <a:lstStyle/>
          <a:p>
            <a:r>
              <a:rPr lang="en-AU" dirty="0"/>
              <a:t>CASES21 Finance and Policy Support</a:t>
            </a:r>
          </a:p>
          <a:p>
            <a:endParaRPr lang="en-US" b="1" dirty="0">
              <a:solidFill>
                <a:srgbClr val="AA2733"/>
              </a:solidFill>
            </a:endParaRPr>
          </a:p>
        </p:txBody>
      </p:sp>
    </p:spTree>
    <p:extLst>
      <p:ext uri="{BB962C8B-B14F-4D97-AF65-F5344CB8AC3E}">
        <p14:creationId xmlns:p14="http://schemas.microsoft.com/office/powerpoint/2010/main" val="3075811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0963" y="869111"/>
            <a:ext cx="8173309" cy="4953000"/>
          </a:xfrm>
        </p:spPr>
        <p:txBody>
          <a:bodyPr numCol="1"/>
          <a:lstStyle/>
          <a:p>
            <a:pPr>
              <a:spcBef>
                <a:spcPts val="1200"/>
              </a:spcBef>
            </a:pPr>
            <a:endParaRPr lang="en-AU" dirty="0">
              <a:solidFill>
                <a:schemeClr val="tx1"/>
              </a:solidFill>
            </a:endParaRPr>
          </a:p>
          <a:p>
            <a:pPr marL="285750" lvl="1" indent="0">
              <a:buNone/>
            </a:pPr>
            <a:endParaRPr lang="en-AU" i="1" dirty="0">
              <a:solidFill>
                <a:schemeClr val="bg2">
                  <a:lumMod val="10000"/>
                </a:schemeClr>
              </a:solidFill>
            </a:endParaRPr>
          </a:p>
          <a:p>
            <a:pPr marL="714375" lvl="1" indent="-352425">
              <a:buNone/>
            </a:pPr>
            <a:endParaRPr lang="en-AU" dirty="0">
              <a:solidFill>
                <a:schemeClr val="bg2">
                  <a:lumMod val="10000"/>
                </a:schemeClr>
              </a:solidFill>
            </a:endParaRPr>
          </a:p>
          <a:p>
            <a:pPr marL="342900" lvl="1" indent="0">
              <a:buNone/>
            </a:pPr>
            <a:endParaRPr lang="en-AU" dirty="0">
              <a:solidFill>
                <a:schemeClr val="bg2">
                  <a:lumMod val="10000"/>
                </a:schemeClr>
              </a:solidFill>
            </a:endParaRPr>
          </a:p>
          <a:p>
            <a:pPr marL="342900" lvl="1" indent="0">
              <a:buNone/>
            </a:pPr>
            <a:endParaRPr lang="en-AU" dirty="0"/>
          </a:p>
        </p:txBody>
      </p:sp>
      <p:pic>
        <p:nvPicPr>
          <p:cNvPr id="4" name="Picture 3"/>
          <p:cNvPicPr>
            <a:picLocks noChangeAspect="1"/>
          </p:cNvPicPr>
          <p:nvPr/>
        </p:nvPicPr>
        <p:blipFill>
          <a:blip r:embed="rId3"/>
          <a:stretch>
            <a:fillRect/>
          </a:stretch>
        </p:blipFill>
        <p:spPr>
          <a:xfrm>
            <a:off x="356762" y="420915"/>
            <a:ext cx="8132186" cy="5658030"/>
          </a:xfrm>
          <a:prstGeom prst="rect">
            <a:avLst/>
          </a:prstGeom>
        </p:spPr>
      </p:pic>
    </p:spTree>
    <p:extLst>
      <p:ext uri="{BB962C8B-B14F-4D97-AF65-F5344CB8AC3E}">
        <p14:creationId xmlns:p14="http://schemas.microsoft.com/office/powerpoint/2010/main" val="256533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0963" y="972870"/>
            <a:ext cx="8438827" cy="4518180"/>
          </a:xfrm>
        </p:spPr>
        <p:txBody>
          <a:bodyPr/>
          <a:lstStyle/>
          <a:p>
            <a:r>
              <a:rPr lang="en-AU" dirty="0"/>
              <a:t>Financial commitments are identifying the intended purpose of the schools accumulated funds, including an appropriate school operating reserve </a:t>
            </a:r>
          </a:p>
          <a:p>
            <a:r>
              <a:rPr lang="en-AU" dirty="0"/>
              <a:t>The Department’s policy requires schools to report their financial commitments to:</a:t>
            </a:r>
          </a:p>
          <a:p>
            <a:pPr lvl="1">
              <a:buFont typeface="Wingdings" panose="05000000000000000000" pitchFamily="2" charset="2"/>
              <a:buChar char="§"/>
            </a:pPr>
            <a:r>
              <a:rPr lang="en-AU" dirty="0"/>
              <a:t>School Council</a:t>
            </a:r>
          </a:p>
          <a:p>
            <a:pPr lvl="1">
              <a:buFont typeface="Wingdings" panose="05000000000000000000" pitchFamily="2" charset="2"/>
              <a:buChar char="§"/>
            </a:pPr>
            <a:r>
              <a:rPr lang="en-AU" dirty="0"/>
              <a:t>School communities</a:t>
            </a:r>
          </a:p>
          <a:p>
            <a:pPr lvl="1">
              <a:buFont typeface="Wingdings" panose="05000000000000000000" pitchFamily="2" charset="2"/>
              <a:buChar char="§"/>
            </a:pPr>
            <a:r>
              <a:rPr lang="en-AU" dirty="0"/>
              <a:t>DET</a:t>
            </a:r>
          </a:p>
          <a:p>
            <a:pPr>
              <a:buFont typeface="Wingdings" panose="05000000000000000000" pitchFamily="2" charset="2"/>
              <a:buChar char="§"/>
            </a:pPr>
            <a:r>
              <a:rPr lang="en-GB" dirty="0"/>
              <a:t>Financial Commitments are therefore a reflection of the school’s:</a:t>
            </a:r>
          </a:p>
          <a:p>
            <a:pPr lvl="1">
              <a:buFont typeface="Wingdings" panose="05000000000000000000" pitchFamily="2" charset="2"/>
              <a:buChar char="§"/>
            </a:pPr>
            <a:r>
              <a:rPr lang="en-GB" dirty="0"/>
              <a:t> Short and long term plans</a:t>
            </a:r>
          </a:p>
          <a:p>
            <a:pPr lvl="1">
              <a:buFont typeface="Wingdings" panose="05000000000000000000" pitchFamily="2" charset="2"/>
              <a:buChar char="§"/>
            </a:pPr>
            <a:r>
              <a:rPr lang="en-GB" dirty="0"/>
              <a:t> Budget</a:t>
            </a:r>
          </a:p>
          <a:p>
            <a:pPr lvl="1">
              <a:buFont typeface="Wingdings" panose="05000000000000000000" pitchFamily="2" charset="2"/>
              <a:buChar char="§"/>
            </a:pPr>
            <a:r>
              <a:rPr lang="en-GB" dirty="0"/>
              <a:t> Cash flow</a:t>
            </a:r>
          </a:p>
          <a:p>
            <a:pPr lvl="1">
              <a:buFont typeface="Wingdings" panose="05000000000000000000" pitchFamily="2" charset="2"/>
              <a:buChar char="§"/>
            </a:pPr>
            <a:r>
              <a:rPr lang="en-GB" dirty="0"/>
              <a:t> Operating reserve</a:t>
            </a:r>
          </a:p>
          <a:p>
            <a:pPr>
              <a:buFont typeface="Wingdings" panose="05000000000000000000" pitchFamily="2" charset="2"/>
              <a:buChar char="§"/>
            </a:pPr>
            <a:r>
              <a:rPr lang="en-GB" dirty="0"/>
              <a:t>It is important for schools to link </a:t>
            </a:r>
            <a:r>
              <a:rPr lang="en-GB" b="1" dirty="0"/>
              <a:t>all available </a:t>
            </a:r>
            <a:r>
              <a:rPr lang="en-GB" dirty="0"/>
              <a:t>school funds with educational opportunities that will benefit students in the year the funding is received.</a:t>
            </a:r>
          </a:p>
          <a:p>
            <a:pPr>
              <a:buFont typeface="Wingdings" panose="05000000000000000000" pitchFamily="2" charset="2"/>
              <a:buChar char="§"/>
            </a:pPr>
            <a:r>
              <a:rPr lang="en-GB" dirty="0"/>
              <a:t>The majority of funds received have a purpose</a:t>
            </a:r>
          </a:p>
          <a:p>
            <a:pPr marL="342900" lvl="1" indent="0">
              <a:buNone/>
            </a:pPr>
            <a:endParaRPr lang="en-AU" dirty="0"/>
          </a:p>
          <a:p>
            <a:pPr lvl="1">
              <a:buFont typeface="Wingdings" panose="05000000000000000000" pitchFamily="2" charset="2"/>
              <a:buChar char="§"/>
            </a:pPr>
            <a:endParaRPr lang="en-AU" dirty="0"/>
          </a:p>
          <a:p>
            <a:pPr lvl="1">
              <a:buFont typeface="Wingdings" panose="05000000000000000000" pitchFamily="2" charset="2"/>
              <a:buChar char="§"/>
            </a:pPr>
            <a:endParaRPr lang="en-AU" dirty="0"/>
          </a:p>
          <a:p>
            <a:endParaRPr lang="en-AU" dirty="0"/>
          </a:p>
          <a:p>
            <a:endParaRPr lang="en-AU" dirty="0">
              <a:solidFill>
                <a:srgbClr val="000000"/>
              </a:solidFill>
            </a:endParaRPr>
          </a:p>
          <a:p>
            <a:pPr marL="685800" lvl="2" indent="0">
              <a:buNone/>
            </a:pPr>
            <a:endParaRPr lang="en-AU" sz="2000" dirty="0">
              <a:solidFill>
                <a:srgbClr val="000000"/>
              </a:solidFill>
            </a:endParaRPr>
          </a:p>
          <a:p>
            <a:pPr lvl="1"/>
            <a:endParaRPr lang="en-AU" sz="2000" dirty="0">
              <a:solidFill>
                <a:srgbClr val="000000"/>
              </a:solidFill>
            </a:endParaRPr>
          </a:p>
        </p:txBody>
      </p:sp>
      <p:sp>
        <p:nvSpPr>
          <p:cNvPr id="3" name="Content Placeholder 2"/>
          <p:cNvSpPr>
            <a:spLocks noGrp="1"/>
          </p:cNvSpPr>
          <p:nvPr>
            <p:ph sz="quarter" idx="12"/>
          </p:nvPr>
        </p:nvSpPr>
        <p:spPr>
          <a:xfrm>
            <a:off x="340963" y="328614"/>
            <a:ext cx="8438827" cy="645944"/>
          </a:xfrm>
        </p:spPr>
        <p:txBody>
          <a:bodyPr/>
          <a:lstStyle/>
          <a:p>
            <a:r>
              <a:rPr lang="en-AU" dirty="0"/>
              <a:t>What are financial commitments?</a:t>
            </a:r>
          </a:p>
        </p:txBody>
      </p:sp>
    </p:spTree>
    <p:extLst>
      <p:ext uri="{BB962C8B-B14F-4D97-AF65-F5344CB8AC3E}">
        <p14:creationId xmlns:p14="http://schemas.microsoft.com/office/powerpoint/2010/main" val="3159345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0963" y="972870"/>
            <a:ext cx="8438827" cy="4518180"/>
          </a:xfrm>
        </p:spPr>
        <p:txBody>
          <a:bodyPr/>
          <a:lstStyle/>
          <a:p>
            <a:r>
              <a:rPr lang="en-AU" dirty="0">
                <a:solidFill>
                  <a:srgbClr val="000000"/>
                </a:solidFill>
              </a:rPr>
              <a:t>As part of the End of Year process in CASES21 schools are required to report these Financial Commitments</a:t>
            </a:r>
          </a:p>
          <a:p>
            <a:r>
              <a:rPr lang="en-AU" dirty="0"/>
              <a:t>Schools must enter the commitments into CASES21 before running End of Year task</a:t>
            </a:r>
          </a:p>
          <a:p>
            <a:r>
              <a:rPr lang="en-AU" dirty="0"/>
              <a:t> </a:t>
            </a:r>
            <a:r>
              <a:rPr lang="en-AU" dirty="0">
                <a:solidFill>
                  <a:srgbClr val="000000"/>
                </a:solidFill>
              </a:rPr>
              <a:t>Financial Commitments are identified from the funds that are held in the school bank accounts  </a:t>
            </a:r>
          </a:p>
          <a:p>
            <a:r>
              <a:rPr lang="en-AU" dirty="0">
                <a:solidFill>
                  <a:srgbClr val="000000"/>
                </a:solidFill>
              </a:rPr>
              <a:t>Part of the budget process each year is identifying these financial commitments </a:t>
            </a:r>
          </a:p>
          <a:p>
            <a:endParaRPr lang="en-AU" dirty="0">
              <a:solidFill>
                <a:srgbClr val="000000"/>
              </a:solidFill>
            </a:endParaRPr>
          </a:p>
          <a:p>
            <a:pPr marL="685800" lvl="2" indent="0">
              <a:buNone/>
            </a:pPr>
            <a:endParaRPr lang="en-AU" sz="2000" dirty="0">
              <a:solidFill>
                <a:srgbClr val="000000"/>
              </a:solidFill>
            </a:endParaRPr>
          </a:p>
          <a:p>
            <a:pPr lvl="1"/>
            <a:endParaRPr lang="en-AU" sz="2000" dirty="0">
              <a:solidFill>
                <a:srgbClr val="000000"/>
              </a:solidFill>
            </a:endParaRPr>
          </a:p>
        </p:txBody>
      </p:sp>
      <p:sp>
        <p:nvSpPr>
          <p:cNvPr id="3" name="Content Placeholder 2"/>
          <p:cNvSpPr>
            <a:spLocks noGrp="1"/>
          </p:cNvSpPr>
          <p:nvPr>
            <p:ph sz="quarter" idx="12"/>
          </p:nvPr>
        </p:nvSpPr>
        <p:spPr>
          <a:xfrm>
            <a:off x="340963" y="328614"/>
            <a:ext cx="8438827" cy="645944"/>
          </a:xfrm>
        </p:spPr>
        <p:txBody>
          <a:bodyPr/>
          <a:lstStyle/>
          <a:p>
            <a:r>
              <a:rPr lang="en-AU" dirty="0"/>
              <a:t>Financial commitments</a:t>
            </a:r>
          </a:p>
        </p:txBody>
      </p:sp>
    </p:spTree>
    <p:extLst>
      <p:ext uri="{BB962C8B-B14F-4D97-AF65-F5344CB8AC3E}">
        <p14:creationId xmlns:p14="http://schemas.microsoft.com/office/powerpoint/2010/main" val="3301119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0963" y="955612"/>
            <a:ext cx="8438827" cy="4858743"/>
          </a:xfrm>
        </p:spPr>
        <p:txBody>
          <a:bodyPr/>
          <a:lstStyle/>
          <a:p>
            <a:r>
              <a:rPr lang="en-AU" dirty="0">
                <a:solidFill>
                  <a:srgbClr val="000000"/>
                </a:solidFill>
              </a:rPr>
              <a:t>What is it designed to tell us?</a:t>
            </a:r>
          </a:p>
          <a:p>
            <a:pPr lvl="1">
              <a:buFont typeface="Wingdings" panose="05000000000000000000" pitchFamily="2" charset="2"/>
              <a:buChar char="§"/>
            </a:pPr>
            <a:r>
              <a:rPr lang="en-AU" dirty="0"/>
              <a:t>The purpose we are holding funds in the bank</a:t>
            </a:r>
          </a:p>
          <a:p>
            <a:pPr lvl="1">
              <a:buFont typeface="Wingdings" panose="05000000000000000000" pitchFamily="2" charset="2"/>
              <a:buChar char="§"/>
            </a:pPr>
            <a:r>
              <a:rPr lang="en-AU" dirty="0"/>
              <a:t>How and when those funds will be spent</a:t>
            </a:r>
          </a:p>
          <a:p>
            <a:pPr lvl="1">
              <a:buFont typeface="Wingdings" panose="05000000000000000000" pitchFamily="2" charset="2"/>
              <a:buChar char="§"/>
            </a:pPr>
            <a:r>
              <a:rPr lang="en-AU" dirty="0"/>
              <a:t>An alert if schools are in a deficit position</a:t>
            </a:r>
          </a:p>
          <a:p>
            <a:r>
              <a:rPr lang="en-AU" dirty="0">
                <a:solidFill>
                  <a:srgbClr val="000000"/>
                </a:solidFill>
              </a:rPr>
              <a:t>Who cares?</a:t>
            </a:r>
          </a:p>
          <a:p>
            <a:pPr lvl="1">
              <a:buFont typeface="Wingdings" panose="05000000000000000000" pitchFamily="2" charset="2"/>
              <a:buChar char="§"/>
            </a:pPr>
            <a:r>
              <a:rPr lang="en-AU" dirty="0"/>
              <a:t>School Council – expectation that it will be a component of the indicative budget </a:t>
            </a:r>
          </a:p>
          <a:p>
            <a:pPr lvl="1">
              <a:buFont typeface="Wingdings" panose="05000000000000000000" pitchFamily="2" charset="2"/>
              <a:buChar char="§"/>
            </a:pPr>
            <a:r>
              <a:rPr lang="en-AU" dirty="0"/>
              <a:t>School Community – reported in the Annual Report</a:t>
            </a:r>
          </a:p>
          <a:p>
            <a:pPr lvl="1">
              <a:buFont typeface="Wingdings" panose="05000000000000000000" pitchFamily="2" charset="2"/>
              <a:buChar char="§"/>
            </a:pPr>
            <a:r>
              <a:rPr lang="en-AU" dirty="0"/>
              <a:t>Transparency of the utilisation of funds for school community</a:t>
            </a:r>
          </a:p>
          <a:p>
            <a:pPr lvl="1">
              <a:buFont typeface="Wingdings" panose="05000000000000000000" pitchFamily="2" charset="2"/>
              <a:buChar char="§"/>
            </a:pPr>
            <a:r>
              <a:rPr lang="en-AU" dirty="0"/>
              <a:t>Department – indication of intended expenditure to report</a:t>
            </a:r>
          </a:p>
          <a:p>
            <a:pPr marL="342900" lvl="1" indent="0">
              <a:buNone/>
            </a:pPr>
            <a:endParaRPr lang="en-AU" sz="1800" dirty="0"/>
          </a:p>
          <a:p>
            <a:pPr marL="1044575" lvl="4" indent="0">
              <a:buNone/>
            </a:pPr>
            <a:endParaRPr lang="en-AU" sz="1800" dirty="0"/>
          </a:p>
          <a:p>
            <a:pPr lvl="2"/>
            <a:endParaRPr lang="en-AU" sz="1800" dirty="0"/>
          </a:p>
          <a:p>
            <a:pPr lvl="2"/>
            <a:endParaRPr lang="en-AU" sz="1800" dirty="0"/>
          </a:p>
        </p:txBody>
      </p:sp>
      <p:sp>
        <p:nvSpPr>
          <p:cNvPr id="3" name="Content Placeholder 2"/>
          <p:cNvSpPr>
            <a:spLocks noGrp="1"/>
          </p:cNvSpPr>
          <p:nvPr>
            <p:ph sz="quarter" idx="12"/>
          </p:nvPr>
        </p:nvSpPr>
        <p:spPr>
          <a:xfrm>
            <a:off x="340963" y="328614"/>
            <a:ext cx="8438827" cy="630455"/>
          </a:xfrm>
        </p:spPr>
        <p:txBody>
          <a:bodyPr/>
          <a:lstStyle/>
          <a:p>
            <a:r>
              <a:rPr lang="en-AU" dirty="0"/>
              <a:t>Financial commitment summary report</a:t>
            </a:r>
          </a:p>
        </p:txBody>
      </p:sp>
    </p:spTree>
    <p:extLst>
      <p:ext uri="{BB962C8B-B14F-4D97-AF65-F5344CB8AC3E}">
        <p14:creationId xmlns:p14="http://schemas.microsoft.com/office/powerpoint/2010/main" val="395374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0963" y="972870"/>
            <a:ext cx="8438827" cy="4518180"/>
          </a:xfrm>
        </p:spPr>
        <p:txBody>
          <a:bodyPr/>
          <a:lstStyle/>
          <a:p>
            <a:r>
              <a:rPr lang="en-AU" dirty="0">
                <a:solidFill>
                  <a:srgbClr val="000000"/>
                </a:solidFill>
              </a:rPr>
              <a:t>Why the changes to the Financial Commitment Summary Report?</a:t>
            </a:r>
          </a:p>
          <a:p>
            <a:pPr lvl="1">
              <a:buFont typeface="Wingdings" panose="05000000000000000000" pitchFamily="2" charset="2"/>
              <a:buChar char="§"/>
            </a:pPr>
            <a:r>
              <a:rPr lang="en-AU" dirty="0"/>
              <a:t>Greater clarity why schools are accumulating funds</a:t>
            </a:r>
          </a:p>
          <a:p>
            <a:pPr lvl="1">
              <a:buFont typeface="Wingdings" panose="05000000000000000000" pitchFamily="2" charset="2"/>
              <a:buChar char="§"/>
            </a:pPr>
            <a:r>
              <a:rPr lang="en-AU" dirty="0"/>
              <a:t>Growing bank balances in previous years</a:t>
            </a:r>
          </a:p>
          <a:p>
            <a:pPr lvl="1">
              <a:buFont typeface="Wingdings" panose="05000000000000000000" pitchFamily="2" charset="2"/>
              <a:buChar char="§"/>
            </a:pPr>
            <a:r>
              <a:rPr lang="en-AU" dirty="0"/>
              <a:t>Greater transparency to school communities</a:t>
            </a:r>
          </a:p>
          <a:p>
            <a:pPr marL="342900" lvl="1" indent="0">
              <a:buNone/>
            </a:pPr>
            <a:endParaRPr lang="en-AU" dirty="0">
              <a:solidFill>
                <a:srgbClr val="000000"/>
              </a:solidFill>
            </a:endParaRPr>
          </a:p>
          <a:p>
            <a:pPr>
              <a:buFont typeface="Wingdings" panose="05000000000000000000" pitchFamily="2" charset="2"/>
              <a:buChar char="§"/>
            </a:pPr>
            <a:r>
              <a:rPr lang="en-AU" dirty="0">
                <a:solidFill>
                  <a:schemeClr val="bg2">
                    <a:lumMod val="10000"/>
                  </a:schemeClr>
                </a:solidFill>
              </a:rPr>
              <a:t>Assistance</a:t>
            </a:r>
            <a:r>
              <a:rPr lang="en-AU" dirty="0">
                <a:solidFill>
                  <a:srgbClr val="000000"/>
                </a:solidFill>
              </a:rPr>
              <a:t> for planning within schools</a:t>
            </a:r>
          </a:p>
          <a:p>
            <a:pPr lvl="2"/>
            <a:r>
              <a:rPr lang="en-AU" dirty="0">
                <a:solidFill>
                  <a:srgbClr val="000000"/>
                </a:solidFill>
              </a:rPr>
              <a:t>Start the discussions</a:t>
            </a:r>
          </a:p>
          <a:p>
            <a:pPr lvl="2"/>
            <a:r>
              <a:rPr lang="en-AU" dirty="0">
                <a:solidFill>
                  <a:srgbClr val="000000"/>
                </a:solidFill>
              </a:rPr>
              <a:t>Work with the School Council/Leadership teams</a:t>
            </a:r>
          </a:p>
          <a:p>
            <a:pPr lvl="2"/>
            <a:r>
              <a:rPr lang="en-AU" dirty="0">
                <a:solidFill>
                  <a:srgbClr val="000000"/>
                </a:solidFill>
              </a:rPr>
              <a:t>Account for funds accurately in the school budget</a:t>
            </a:r>
          </a:p>
          <a:p>
            <a:pPr lvl="2"/>
            <a:endParaRPr lang="en-AU" sz="2000" dirty="0">
              <a:solidFill>
                <a:srgbClr val="000000"/>
              </a:solidFill>
            </a:endParaRPr>
          </a:p>
          <a:p>
            <a:pPr lvl="1"/>
            <a:endParaRPr lang="en-AU" sz="2000" dirty="0">
              <a:solidFill>
                <a:srgbClr val="000000"/>
              </a:solidFill>
            </a:endParaRPr>
          </a:p>
        </p:txBody>
      </p:sp>
      <p:sp>
        <p:nvSpPr>
          <p:cNvPr id="3" name="Content Placeholder 2"/>
          <p:cNvSpPr>
            <a:spLocks noGrp="1"/>
          </p:cNvSpPr>
          <p:nvPr>
            <p:ph sz="quarter" idx="12"/>
          </p:nvPr>
        </p:nvSpPr>
        <p:spPr>
          <a:xfrm>
            <a:off x="340963" y="328614"/>
            <a:ext cx="8438827" cy="645944"/>
          </a:xfrm>
        </p:spPr>
        <p:txBody>
          <a:bodyPr/>
          <a:lstStyle/>
          <a:p>
            <a:r>
              <a:rPr lang="en-AU" dirty="0"/>
              <a:t>Financial commitment summary report</a:t>
            </a:r>
          </a:p>
          <a:p>
            <a:endParaRPr lang="en-AU" sz="1400" dirty="0">
              <a:solidFill>
                <a:schemeClr val="bg2">
                  <a:lumMod val="10000"/>
                </a:schemeClr>
              </a:solidFill>
            </a:endParaRPr>
          </a:p>
        </p:txBody>
      </p:sp>
    </p:spTree>
    <p:extLst>
      <p:ext uri="{BB962C8B-B14F-4D97-AF65-F5344CB8AC3E}">
        <p14:creationId xmlns:p14="http://schemas.microsoft.com/office/powerpoint/2010/main" val="3001100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40963" y="919748"/>
            <a:ext cx="8438827" cy="4881805"/>
          </a:xfrm>
        </p:spPr>
        <p:txBody>
          <a:bodyPr/>
          <a:lstStyle/>
          <a:p>
            <a:pPr marL="373063" lvl="1" indent="-285750">
              <a:tabLst>
                <a:tab pos="87313" algn="l"/>
              </a:tabLst>
            </a:pPr>
            <a:r>
              <a:rPr lang="en-GB" dirty="0">
                <a:solidFill>
                  <a:srgbClr val="000000"/>
                </a:solidFill>
              </a:rPr>
              <a:t>Financial Commitment Summary will automatically populate the total of all bank accounts held at the school.</a:t>
            </a:r>
          </a:p>
          <a:p>
            <a:pPr marL="373063" lvl="1" indent="-285750">
              <a:tabLst>
                <a:tab pos="87313" algn="l"/>
              </a:tabLst>
            </a:pPr>
            <a:r>
              <a:rPr lang="en-GB" dirty="0">
                <a:solidFill>
                  <a:srgbClr val="000000"/>
                </a:solidFill>
              </a:rPr>
              <a:t>Other pre-populated amounts are :</a:t>
            </a:r>
          </a:p>
          <a:p>
            <a:pPr lvl="1">
              <a:buFont typeface="Wingdings" panose="05000000000000000000" pitchFamily="2" charset="2"/>
              <a:buChar char="§"/>
              <a:tabLst>
                <a:tab pos="87313" algn="l"/>
              </a:tabLst>
            </a:pPr>
            <a:r>
              <a:rPr lang="en-GB" dirty="0"/>
              <a:t>Operating Reserve – (average of 2 months of expenditure)</a:t>
            </a:r>
          </a:p>
          <a:p>
            <a:pPr lvl="1">
              <a:buFont typeface="Wingdings" panose="05000000000000000000" pitchFamily="2" charset="2"/>
              <a:buChar char="§"/>
              <a:tabLst>
                <a:tab pos="87313" algn="l"/>
              </a:tabLst>
            </a:pPr>
            <a:r>
              <a:rPr lang="en-GB" dirty="0"/>
              <a:t>Other recurrent expenditure (Accounts Payable on Balance Sheet)</a:t>
            </a:r>
          </a:p>
          <a:p>
            <a:pPr lvl="1">
              <a:buFont typeface="Wingdings" panose="05000000000000000000" pitchFamily="2" charset="2"/>
              <a:buChar char="§"/>
              <a:tabLst>
                <a:tab pos="87313" algn="l"/>
              </a:tabLst>
            </a:pPr>
            <a:r>
              <a:rPr lang="en-GB" dirty="0"/>
              <a:t>102   Provision Accounts  (LSL  provision)</a:t>
            </a:r>
          </a:p>
          <a:p>
            <a:pPr marL="374650" lvl="1" indent="-285750">
              <a:tabLst>
                <a:tab pos="87313" algn="l"/>
              </a:tabLst>
            </a:pPr>
            <a:r>
              <a:rPr lang="en-GB" dirty="0">
                <a:solidFill>
                  <a:srgbClr val="000000"/>
                </a:solidFill>
              </a:rPr>
              <a:t>Figures in the final Financial Commitment Summary Report </a:t>
            </a:r>
            <a:r>
              <a:rPr lang="en-GB" u="sng" dirty="0">
                <a:solidFill>
                  <a:srgbClr val="000000"/>
                </a:solidFill>
              </a:rPr>
              <a:t>will</a:t>
            </a:r>
            <a:r>
              <a:rPr lang="en-GB" dirty="0">
                <a:solidFill>
                  <a:srgbClr val="000000"/>
                </a:solidFill>
              </a:rPr>
              <a:t> be included in the school’s annual budget for the preceding year – (except for capital works projects greater than 12 months) </a:t>
            </a:r>
            <a:endParaRPr lang="en-AU" dirty="0">
              <a:solidFill>
                <a:srgbClr val="000000"/>
              </a:solidFill>
            </a:endParaRPr>
          </a:p>
          <a:p>
            <a:pPr marL="374650" lvl="1" indent="-285750">
              <a:tabLst>
                <a:tab pos="87313" algn="l"/>
              </a:tabLst>
            </a:pPr>
            <a:r>
              <a:rPr lang="en-GB" dirty="0">
                <a:solidFill>
                  <a:srgbClr val="000000"/>
                </a:solidFill>
              </a:rPr>
              <a:t>The final Financial Commitment Summary, printed as part of the CASES21 Finance End of Year procedure, must be reviewed and signed by the principal and the school council president then tabled at school council. </a:t>
            </a:r>
            <a:endParaRPr lang="en-AU" dirty="0">
              <a:solidFill>
                <a:srgbClr val="000000"/>
              </a:solidFill>
            </a:endParaRPr>
          </a:p>
          <a:p>
            <a:pPr marL="0" indent="0">
              <a:buNone/>
            </a:pPr>
            <a:endParaRPr lang="en-AU" sz="1800" dirty="0">
              <a:solidFill>
                <a:srgbClr val="000000"/>
              </a:solidFill>
            </a:endParaRPr>
          </a:p>
          <a:p>
            <a:pPr marL="285750" lvl="1" indent="0">
              <a:buNone/>
            </a:pPr>
            <a:endParaRPr lang="en-AU" sz="1800" b="1" dirty="0"/>
          </a:p>
        </p:txBody>
      </p:sp>
      <p:sp>
        <p:nvSpPr>
          <p:cNvPr id="3" name="Content Placeholder 2"/>
          <p:cNvSpPr>
            <a:spLocks noGrp="1"/>
          </p:cNvSpPr>
          <p:nvPr>
            <p:ph sz="quarter" idx="12"/>
          </p:nvPr>
        </p:nvSpPr>
        <p:spPr>
          <a:xfrm>
            <a:off x="340963" y="216217"/>
            <a:ext cx="8438827" cy="529741"/>
          </a:xfrm>
        </p:spPr>
        <p:txBody>
          <a:bodyPr/>
          <a:lstStyle/>
          <a:p>
            <a:r>
              <a:rPr lang="en-AU" dirty="0"/>
              <a:t>Financial commitment summary report</a:t>
            </a:r>
          </a:p>
        </p:txBody>
      </p:sp>
    </p:spTree>
    <p:extLst>
      <p:ext uri="{BB962C8B-B14F-4D97-AF65-F5344CB8AC3E}">
        <p14:creationId xmlns:p14="http://schemas.microsoft.com/office/powerpoint/2010/main" val="2541389098"/>
      </p:ext>
    </p:extLst>
  </p:cSld>
  <p:clrMapOvr>
    <a:masterClrMapping/>
  </p:clrMapOvr>
</p:sld>
</file>

<file path=ppt/theme/theme1.xml><?xml version="1.0" encoding="utf-8"?>
<a:theme xmlns:a="http://schemas.openxmlformats.org/drawingml/2006/main" name="EduState">
  <a:themeElements>
    <a:clrScheme name="Custom 1">
      <a:dk1>
        <a:srgbClr val="A52631"/>
      </a:dk1>
      <a:lt1>
        <a:srgbClr val="FFFFFF"/>
      </a:lt1>
      <a:dk2>
        <a:srgbClr val="695292"/>
      </a:dk2>
      <a:lt2>
        <a:srgbClr val="E7E6E6"/>
      </a:lt2>
      <a:accent1>
        <a:srgbClr val="26BAE0"/>
      </a:accent1>
      <a:accent2>
        <a:srgbClr val="95222B"/>
      </a:accent2>
      <a:accent3>
        <a:srgbClr val="B4B4B3"/>
      </a:accent3>
      <a:accent4>
        <a:srgbClr val="ADDCEC"/>
      </a:accent4>
      <a:accent5>
        <a:srgbClr val="4472C4"/>
      </a:accent5>
      <a:accent6>
        <a:srgbClr val="70AD47"/>
      </a:accent6>
      <a:hlink>
        <a:srgbClr val="26BAE0"/>
      </a:hlink>
      <a:folHlink>
        <a:srgbClr val="9522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State" id="{9EA6EB5B-C10F-F544-8DA8-C097AC9A3114}" vid="{33DE361A-A978-3A47-A719-4B87817725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D8C52FF2EE1A4490B5AB85D7492BA0" ma:contentTypeVersion="1" ma:contentTypeDescription="Create a new document." ma:contentTypeScope="" ma:versionID="6c6ab83cbd5185eb98af1dec393eadd5">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635078151241466585</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635078151241466585</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635078151241466585</Data>
    <Filter/>
  </Receiver>
  <Receiver>
    <Name>Nintex conditional workflow start</Name>
    <Synchronization>Synchronous</Synchronization>
    <Type>10004</Type>
    <SequenceNumber>50000</SequenceNumber>
    <Assembly>Nintex.Workflow, Version=1.0.0.0, Culture=neutral, PublicKeyToken=913f6bae0ca5ae12</Assembly>
    <Class>Nintex.Workflow.ConditionalWorkflowStartReceiver</Class>
    <Data>635078151241466585</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2D6B275-D322-4649-9A84-BB45ADF0E15E}">
  <ds:schemaRefs>
    <ds:schemaRef ds:uri="http://schemas.microsoft.com/sharepoint/v3/contenttype/forms"/>
  </ds:schemaRefs>
</ds:datastoreItem>
</file>

<file path=customXml/itemProps2.xml><?xml version="1.0" encoding="utf-8"?>
<ds:datastoreItem xmlns:ds="http://schemas.openxmlformats.org/officeDocument/2006/customXml" ds:itemID="{BD615550-D9F5-4870-BF4E-46CBCDEC9D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122AC1-AFAF-40B5-B94F-97B49858EE30}">
  <ds:schemaRefs>
    <ds:schemaRef ds:uri="http://schemas.microsoft.com/sharepoint/events"/>
  </ds:schemaRefs>
</ds:datastoreItem>
</file>

<file path=customXml/itemProps4.xml><?xml version="1.0" encoding="utf-8"?>
<ds:datastoreItem xmlns:ds="http://schemas.openxmlformats.org/officeDocument/2006/customXml" ds:itemID="{FE00E4E0-F5C7-4CA6-9D41-179CE4833AF6}">
  <ds:schemaRefs>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29597</TotalTime>
  <Words>1576</Words>
  <Application>Microsoft Office PowerPoint</Application>
  <PresentationFormat>On-screen Show (4:3)</PresentationFormat>
  <Paragraphs>183</Paragraphs>
  <Slides>16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EduState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Felicity Case-Mejia</dc:creator>
  <cp:lastModifiedBy>Denise Sadler</cp:lastModifiedBy>
  <cp:revision>781</cp:revision>
  <cp:lastPrinted>2019-04-12T03:28:41Z</cp:lastPrinted>
  <dcterms:created xsi:type="dcterms:W3CDTF">2015-11-30T01:19:13Z</dcterms:created>
  <dcterms:modified xsi:type="dcterms:W3CDTF">2019-05-21T05:46:36Z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0x0101001FD8C52FF2EE1A4490B5AB85D7492BA0</vt:lpwstr>
  </property>
</Properties>
</file>