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711" r:id="rId2"/>
    <p:sldMasterId id="2147483684" r:id="rId3"/>
    <p:sldMasterId id="2147483706" r:id="rId4"/>
  </p:sldMasterIdLst>
  <p:notesMasterIdLst>
    <p:notesMasterId r:id="rId16"/>
  </p:notesMasterIdLst>
  <p:handoutMasterIdLst>
    <p:handoutMasterId r:id="rId17"/>
  </p:handoutMasterIdLst>
  <p:sldIdLst>
    <p:sldId id="256" r:id="rId5"/>
    <p:sldId id="461" r:id="rId6"/>
    <p:sldId id="463" r:id="rId7"/>
    <p:sldId id="466" r:id="rId8"/>
    <p:sldId id="426" r:id="rId9"/>
    <p:sldId id="467" r:id="rId10"/>
    <p:sldId id="468" r:id="rId11"/>
    <p:sldId id="408" r:id="rId12"/>
    <p:sldId id="453" r:id="rId13"/>
    <p:sldId id="460" r:id="rId14"/>
    <p:sldId id="45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1D1DF9-63FF-4DA3-907E-C1F758FF5737}">
          <p14:sldIdLst>
            <p14:sldId id="256"/>
            <p14:sldId id="461"/>
            <p14:sldId id="463"/>
            <p14:sldId id="466"/>
            <p14:sldId id="426"/>
            <p14:sldId id="467"/>
            <p14:sldId id="468"/>
            <p14:sldId id="408"/>
            <p14:sldId id="453"/>
            <p14:sldId id="460"/>
            <p14:sldId id="456"/>
          </p14:sldIdLst>
        </p14:section>
      </p14:sectionLst>
    </p:ext>
    <p:ext uri="{EFAFB233-063F-42B5-8137-9DF3F51BA10A}">
      <p15:sldGuideLst xmlns:p15="http://schemas.microsoft.com/office/powerpoint/2012/main">
        <p15:guide id="1" orient="horz" pos="4037">
          <p15:clr>
            <a:srgbClr val="A4A3A4"/>
          </p15:clr>
        </p15:guide>
        <p15:guide id="2" pos="4578">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nnon Oliver" initials="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3E1"/>
    <a:srgbClr val="0063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5932" autoAdjust="0"/>
  </p:normalViewPr>
  <p:slideViewPr>
    <p:cSldViewPr snapToGrid="0" showGuides="1">
      <p:cViewPr varScale="1">
        <p:scale>
          <a:sx n="102" d="100"/>
          <a:sy n="102" d="100"/>
        </p:scale>
        <p:origin x="780" y="66"/>
      </p:cViewPr>
      <p:guideLst>
        <p:guide orient="horz" pos="4037"/>
        <p:guide pos="4578"/>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94" d="100"/>
          <a:sy n="94" d="100"/>
        </p:scale>
        <p:origin x="-325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icesky\AppData\Local\Temp\notesE54D7C\CBS%20Impac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r>
              <a:rPr lang="en-AU" sz="1600" baseline="0" dirty="0">
                <a:solidFill>
                  <a:schemeClr val="tx1"/>
                </a:solidFill>
              </a:rPr>
              <a:t>SCHOOL BANK HOLDINGS</a:t>
            </a:r>
            <a:endParaRPr lang="en-AU" sz="1600" dirty="0">
              <a:solidFill>
                <a:schemeClr val="tx1"/>
              </a:solidFill>
            </a:endParaRPr>
          </a:p>
        </c:rich>
      </c:tx>
      <c:layout>
        <c:manualLayout>
          <c:xMode val="edge"/>
          <c:yMode val="edge"/>
          <c:x val="0.29930230149349141"/>
          <c:y val="4.0437968315808148E-2"/>
        </c:manualLayout>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endParaRPr lang="en-US"/>
        </a:p>
      </c:txPr>
    </c:title>
    <c:autoTitleDeleted val="0"/>
    <c:plotArea>
      <c:layout>
        <c:manualLayout>
          <c:layoutTarget val="inner"/>
          <c:xMode val="edge"/>
          <c:yMode val="edge"/>
          <c:x val="0.23692456804230103"/>
          <c:y val="0.11429793513403171"/>
          <c:w val="0.45361991003244195"/>
          <c:h val="0.6848414048001602"/>
        </c:manualLayout>
      </c:layout>
      <c:pieChart>
        <c:varyColors val="1"/>
        <c:ser>
          <c:idx val="0"/>
          <c:order val="0"/>
          <c:explosion val="1"/>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1FF-4C73-9426-6068010B718E}"/>
              </c:ext>
            </c:extLst>
          </c:dPt>
          <c:dPt>
            <c:idx val="1"/>
            <c:bubble3D val="0"/>
            <c:spPr>
              <a:solidFill>
                <a:schemeClr val="accent6">
                  <a:lumMod val="40000"/>
                  <a:lumOff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1FF-4C73-9426-6068010B718E}"/>
              </c:ext>
            </c:extLst>
          </c:dPt>
          <c:dPt>
            <c:idx val="2"/>
            <c:bubble3D val="0"/>
            <c:spPr>
              <a:solidFill>
                <a:srgbClr val="00B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F1FF-4C73-9426-6068010B718E}"/>
              </c:ext>
            </c:extLst>
          </c:dPt>
          <c:dPt>
            <c:idx val="3"/>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F1FF-4C73-9426-6068010B718E}"/>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HYIA (No change under CBS)</c:v>
                </c:pt>
                <c:pt idx="1">
                  <c:v>Official Account (No change under CBS)</c:v>
                </c:pt>
                <c:pt idx="2">
                  <c:v>DRG and Other Exemptions</c:v>
                </c:pt>
                <c:pt idx="3">
                  <c:v>Term Deposits &amp; At Call Investments</c:v>
                </c:pt>
              </c:strCache>
            </c:strRef>
          </c:cat>
          <c:val>
            <c:numRef>
              <c:f>Sheet1!$B$2:$B$5</c:f>
              <c:numCache>
                <c:formatCode>"$"#,##0.00_);[Red]\("$"#,##0.00\)</c:formatCode>
                <c:ptCount val="4"/>
                <c:pt idx="0">
                  <c:v>500378111.26999998</c:v>
                </c:pt>
                <c:pt idx="1">
                  <c:v>76069440.069999993</c:v>
                </c:pt>
                <c:pt idx="2">
                  <c:v>18039140.48</c:v>
                </c:pt>
                <c:pt idx="3">
                  <c:v>346217292.13000005</c:v>
                </c:pt>
              </c:numCache>
            </c:numRef>
          </c:val>
          <c:extLst>
            <c:ext xmlns:c16="http://schemas.microsoft.com/office/drawing/2014/chart" uri="{C3380CC4-5D6E-409C-BE32-E72D297353CC}">
              <c16:uniqueId val="{00000008-F1FF-4C73-9426-6068010B718E}"/>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
          <c:y val="0.84322786972039954"/>
          <c:w val="1"/>
          <c:h val="0.123853956178929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CBS Accounts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669891135954309E-2"/>
          <c:y val="3.0658109223350639E-2"/>
          <c:w val="0.94068399436181593"/>
          <c:h val="0.8490913425496408"/>
        </c:manualLayout>
      </c:layout>
      <c:barChart>
        <c:barDir val="col"/>
        <c:grouping val="clustered"/>
        <c:varyColors val="0"/>
        <c:ser>
          <c:idx val="0"/>
          <c:order val="0"/>
          <c:tx>
            <c:strRef>
              <c:f>Sheet1!$B$1</c:f>
              <c:strCache>
                <c:ptCount val="1"/>
                <c:pt idx="0">
                  <c:v>Series 1</c:v>
                </c:pt>
              </c:strCache>
            </c:strRef>
          </c:tx>
          <c:spPr>
            <a:solidFill>
              <a:srgbClr val="0070C0"/>
            </a:solidFill>
            <a:ln>
              <a:noFill/>
            </a:ln>
            <a:effectLst/>
          </c:spPr>
          <c:invertIfNegative val="0"/>
          <c:cat>
            <c:strRef>
              <c:f>Sheet1!$A$2</c:f>
              <c:strCache>
                <c:ptCount val="1"/>
                <c:pt idx="0">
                  <c:v>Agency</c:v>
                </c:pt>
              </c:strCache>
            </c:strRef>
          </c:cat>
          <c:val>
            <c:numRef>
              <c:f>Sheet1!$B$2</c:f>
              <c:numCache>
                <c:formatCode>General</c:formatCode>
                <c:ptCount val="1"/>
                <c:pt idx="0">
                  <c:v>1</c:v>
                </c:pt>
              </c:numCache>
            </c:numRef>
          </c:val>
          <c:extLst>
            <c:ext xmlns:c16="http://schemas.microsoft.com/office/drawing/2014/chart" uri="{C3380CC4-5D6E-409C-BE32-E72D297353CC}">
              <c16:uniqueId val="{00000000-EF40-4CD2-930A-21FDF97E923E}"/>
            </c:ext>
          </c:extLst>
        </c:ser>
        <c:ser>
          <c:idx val="1"/>
          <c:order val="1"/>
          <c:tx>
            <c:strRef>
              <c:f>Sheet1!$C$1</c:f>
              <c:strCache>
                <c:ptCount val="1"/>
                <c:pt idx="0">
                  <c:v>Series 2</c:v>
                </c:pt>
              </c:strCache>
            </c:strRef>
          </c:tx>
          <c:spPr>
            <a:solidFill>
              <a:srgbClr val="0070C0"/>
            </a:solidFill>
            <a:ln>
              <a:noFill/>
            </a:ln>
            <a:effectLst/>
          </c:spPr>
          <c:invertIfNegative val="0"/>
          <c:cat>
            <c:strRef>
              <c:f>Sheet1!$A$2</c:f>
              <c:strCache>
                <c:ptCount val="1"/>
                <c:pt idx="0">
                  <c:v>Agency</c:v>
                </c:pt>
              </c:strCache>
            </c:strRef>
          </c:cat>
          <c:val>
            <c:numRef>
              <c:f>Sheet1!$C$2</c:f>
              <c:numCache>
                <c:formatCode>General</c:formatCode>
                <c:ptCount val="1"/>
                <c:pt idx="0">
                  <c:v>2</c:v>
                </c:pt>
              </c:numCache>
            </c:numRef>
          </c:val>
          <c:extLst>
            <c:ext xmlns:c16="http://schemas.microsoft.com/office/drawing/2014/chart" uri="{C3380CC4-5D6E-409C-BE32-E72D297353CC}">
              <c16:uniqueId val="{00000001-EF40-4CD2-930A-21FDF97E923E}"/>
            </c:ext>
          </c:extLst>
        </c:ser>
        <c:ser>
          <c:idx val="2"/>
          <c:order val="2"/>
          <c:tx>
            <c:strRef>
              <c:f>Sheet1!$D$1</c:f>
              <c:strCache>
                <c:ptCount val="1"/>
                <c:pt idx="0">
                  <c:v>Series 3</c:v>
                </c:pt>
              </c:strCache>
            </c:strRef>
          </c:tx>
          <c:spPr>
            <a:solidFill>
              <a:srgbClr val="0070C0"/>
            </a:solidFill>
            <a:ln>
              <a:noFill/>
            </a:ln>
            <a:effectLst/>
          </c:spPr>
          <c:invertIfNegative val="0"/>
          <c:cat>
            <c:strRef>
              <c:f>Sheet1!$A$2</c:f>
              <c:strCache>
                <c:ptCount val="1"/>
                <c:pt idx="0">
                  <c:v>Agency</c:v>
                </c:pt>
              </c:strCache>
            </c:strRef>
          </c:cat>
          <c:val>
            <c:numRef>
              <c:f>Sheet1!$D$2</c:f>
              <c:numCache>
                <c:formatCode>General</c:formatCode>
                <c:ptCount val="1"/>
                <c:pt idx="0">
                  <c:v>0.75</c:v>
                </c:pt>
              </c:numCache>
            </c:numRef>
          </c:val>
          <c:extLst>
            <c:ext xmlns:c16="http://schemas.microsoft.com/office/drawing/2014/chart" uri="{C3380CC4-5D6E-409C-BE32-E72D297353CC}">
              <c16:uniqueId val="{00000002-EF40-4CD2-930A-21FDF97E923E}"/>
            </c:ext>
          </c:extLst>
        </c:ser>
        <c:ser>
          <c:idx val="3"/>
          <c:order val="3"/>
          <c:tx>
            <c:strRef>
              <c:f>Sheet1!$E$1</c:f>
              <c:strCache>
                <c:ptCount val="1"/>
                <c:pt idx="0">
                  <c:v>Series 4</c:v>
                </c:pt>
              </c:strCache>
            </c:strRef>
          </c:tx>
          <c:spPr>
            <a:solidFill>
              <a:schemeClr val="accent4"/>
            </a:solidFill>
            <a:ln>
              <a:noFill/>
            </a:ln>
            <a:effectLst/>
          </c:spPr>
          <c:invertIfNegative val="0"/>
          <c:cat>
            <c:strRef>
              <c:f>Sheet1!$A$2</c:f>
              <c:strCache>
                <c:ptCount val="1"/>
                <c:pt idx="0">
                  <c:v>Agency</c:v>
                </c:pt>
              </c:strCache>
            </c:strRef>
          </c:cat>
          <c:val>
            <c:numRef>
              <c:f>Sheet1!$E$2</c:f>
              <c:numCache>
                <c:formatCode>General</c:formatCode>
                <c:ptCount val="1"/>
                <c:pt idx="0">
                  <c:v>1</c:v>
                </c:pt>
              </c:numCache>
            </c:numRef>
          </c:val>
          <c:extLst>
            <c:ext xmlns:c16="http://schemas.microsoft.com/office/drawing/2014/chart" uri="{C3380CC4-5D6E-409C-BE32-E72D297353CC}">
              <c16:uniqueId val="{00000003-EF40-4CD2-930A-21FDF97E923E}"/>
            </c:ext>
          </c:extLst>
        </c:ser>
        <c:ser>
          <c:idx val="4"/>
          <c:order val="4"/>
          <c:tx>
            <c:strRef>
              <c:f>Sheet1!$F$1</c:f>
              <c:strCache>
                <c:ptCount val="1"/>
                <c:pt idx="0">
                  <c:v>Series 5</c:v>
                </c:pt>
              </c:strCache>
            </c:strRef>
          </c:tx>
          <c:spPr>
            <a:solidFill>
              <a:srgbClr val="0070C0"/>
            </a:solidFill>
            <a:ln>
              <a:noFill/>
            </a:ln>
            <a:effectLst/>
          </c:spPr>
          <c:invertIfNegative val="0"/>
          <c:cat>
            <c:strRef>
              <c:f>Sheet1!$A$2</c:f>
              <c:strCache>
                <c:ptCount val="1"/>
                <c:pt idx="0">
                  <c:v>Agency</c:v>
                </c:pt>
              </c:strCache>
            </c:strRef>
          </c:cat>
          <c:val>
            <c:numRef>
              <c:f>Sheet1!$F$2</c:f>
              <c:numCache>
                <c:formatCode>General</c:formatCode>
                <c:ptCount val="1"/>
                <c:pt idx="0">
                  <c:v>0.3</c:v>
                </c:pt>
              </c:numCache>
            </c:numRef>
          </c:val>
          <c:extLst>
            <c:ext xmlns:c16="http://schemas.microsoft.com/office/drawing/2014/chart" uri="{C3380CC4-5D6E-409C-BE32-E72D297353CC}">
              <c16:uniqueId val="{00000004-EF40-4CD2-930A-21FDF97E923E}"/>
            </c:ext>
          </c:extLst>
        </c:ser>
        <c:ser>
          <c:idx val="5"/>
          <c:order val="5"/>
          <c:tx>
            <c:strRef>
              <c:f>Sheet1!$G$1</c:f>
              <c:strCache>
                <c:ptCount val="1"/>
                <c:pt idx="0">
                  <c:v>Series 6</c:v>
                </c:pt>
              </c:strCache>
            </c:strRef>
          </c:tx>
          <c:spPr>
            <a:solidFill>
              <a:srgbClr val="0070C0"/>
            </a:solidFill>
            <a:ln>
              <a:noFill/>
            </a:ln>
            <a:effectLst/>
          </c:spPr>
          <c:invertIfNegative val="0"/>
          <c:cat>
            <c:strRef>
              <c:f>Sheet1!$A$2</c:f>
              <c:strCache>
                <c:ptCount val="1"/>
                <c:pt idx="0">
                  <c:v>Agency</c:v>
                </c:pt>
              </c:strCache>
            </c:strRef>
          </c:cat>
          <c:val>
            <c:numRef>
              <c:f>Sheet1!$G$2</c:f>
              <c:numCache>
                <c:formatCode>General</c:formatCode>
                <c:ptCount val="1"/>
                <c:pt idx="0">
                  <c:v>0.2</c:v>
                </c:pt>
              </c:numCache>
            </c:numRef>
          </c:val>
          <c:extLst>
            <c:ext xmlns:c16="http://schemas.microsoft.com/office/drawing/2014/chart" uri="{C3380CC4-5D6E-409C-BE32-E72D297353CC}">
              <c16:uniqueId val="{00000005-EF40-4CD2-930A-21FDF97E923E}"/>
            </c:ext>
          </c:extLst>
        </c:ser>
        <c:ser>
          <c:idx val="6"/>
          <c:order val="6"/>
          <c:tx>
            <c:strRef>
              <c:f>Sheet1!$H$1</c:f>
              <c:strCache>
                <c:ptCount val="1"/>
                <c:pt idx="0">
                  <c:v>Series 7</c:v>
                </c:pt>
              </c:strCache>
            </c:strRef>
          </c:tx>
          <c:spPr>
            <a:solidFill>
              <a:schemeClr val="accent4"/>
            </a:solidFill>
            <a:ln>
              <a:noFill/>
            </a:ln>
            <a:effectLst/>
          </c:spPr>
          <c:invertIfNegative val="0"/>
          <c:cat>
            <c:strRef>
              <c:f>Sheet1!$A$2</c:f>
              <c:strCache>
                <c:ptCount val="1"/>
                <c:pt idx="0">
                  <c:v>Agency</c:v>
                </c:pt>
              </c:strCache>
            </c:strRef>
          </c:cat>
          <c:val>
            <c:numRef>
              <c:f>Sheet1!$H$2</c:f>
              <c:numCache>
                <c:formatCode>General</c:formatCode>
                <c:ptCount val="1"/>
                <c:pt idx="0">
                  <c:v>1.2</c:v>
                </c:pt>
              </c:numCache>
            </c:numRef>
          </c:val>
          <c:extLst>
            <c:ext xmlns:c16="http://schemas.microsoft.com/office/drawing/2014/chart" uri="{C3380CC4-5D6E-409C-BE32-E72D297353CC}">
              <c16:uniqueId val="{00000006-EF40-4CD2-930A-21FDF97E923E}"/>
            </c:ext>
          </c:extLst>
        </c:ser>
        <c:ser>
          <c:idx val="7"/>
          <c:order val="7"/>
          <c:tx>
            <c:strRef>
              <c:f>Sheet1!$I$1</c:f>
              <c:strCache>
                <c:ptCount val="1"/>
                <c:pt idx="0">
                  <c:v>Series 8</c:v>
                </c:pt>
              </c:strCache>
            </c:strRef>
          </c:tx>
          <c:spPr>
            <a:solidFill>
              <a:srgbClr val="C00000"/>
            </a:solidFill>
            <a:ln>
              <a:solidFill>
                <a:srgbClr val="C00000"/>
              </a:solidFill>
            </a:ln>
            <a:effectLst/>
          </c:spPr>
          <c:invertIfNegative val="0"/>
          <c:cat>
            <c:strRef>
              <c:f>Sheet1!$A$2</c:f>
              <c:strCache>
                <c:ptCount val="1"/>
                <c:pt idx="0">
                  <c:v>Agency</c:v>
                </c:pt>
              </c:strCache>
            </c:strRef>
          </c:cat>
          <c:val>
            <c:numRef>
              <c:f>Sheet1!$I$2</c:f>
              <c:numCache>
                <c:formatCode>General</c:formatCode>
                <c:ptCount val="1"/>
                <c:pt idx="0">
                  <c:v>-5</c:v>
                </c:pt>
              </c:numCache>
            </c:numRef>
          </c:val>
          <c:extLst>
            <c:ext xmlns:c16="http://schemas.microsoft.com/office/drawing/2014/chart" uri="{C3380CC4-5D6E-409C-BE32-E72D297353CC}">
              <c16:uniqueId val="{00000007-EF40-4CD2-930A-21FDF97E923E}"/>
            </c:ext>
          </c:extLst>
        </c:ser>
        <c:dLbls>
          <c:showLegendKey val="0"/>
          <c:showVal val="0"/>
          <c:showCatName val="0"/>
          <c:showSerName val="0"/>
          <c:showPercent val="0"/>
          <c:showBubbleSize val="0"/>
        </c:dLbls>
        <c:gapWidth val="219"/>
        <c:overlap val="-27"/>
        <c:axId val="503915176"/>
        <c:axId val="503907632"/>
      </c:barChart>
      <c:catAx>
        <c:axId val="503915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3907632"/>
        <c:crosses val="autoZero"/>
        <c:auto val="1"/>
        <c:lblAlgn val="ctr"/>
        <c:lblOffset val="100"/>
        <c:noMultiLvlLbl val="0"/>
      </c:catAx>
      <c:valAx>
        <c:axId val="503907632"/>
        <c:scaling>
          <c:orientation val="minMax"/>
          <c:max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3915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910275" y="9430306"/>
            <a:ext cx="2945659" cy="496332"/>
          </a:xfrm>
          <a:prstGeom prst="rect">
            <a:avLst/>
          </a:prstGeom>
        </p:spPr>
        <p:txBody>
          <a:bodyPr vert="horz" lIns="91426" tIns="45714" rIns="91426" bIns="45714" rtlCol="0" anchor="b"/>
          <a:lstStyle>
            <a:lvl1pPr algn="l">
              <a:defRPr sz="1200"/>
            </a:lvl1pPr>
          </a:lstStyle>
          <a:p>
            <a:endParaRPr lang="en-AU" dirty="0"/>
          </a:p>
        </p:txBody>
      </p:sp>
      <p:sp>
        <p:nvSpPr>
          <p:cNvPr id="5" name="Slide Number Placeholder 4"/>
          <p:cNvSpPr>
            <a:spLocks noGrp="1"/>
          </p:cNvSpPr>
          <p:nvPr>
            <p:ph type="sldNum" sz="quarter" idx="3"/>
          </p:nvPr>
        </p:nvSpPr>
        <p:spPr>
          <a:xfrm>
            <a:off x="1" y="9428583"/>
            <a:ext cx="785509" cy="496332"/>
          </a:xfrm>
          <a:prstGeom prst="rect">
            <a:avLst/>
          </a:prstGeom>
        </p:spPr>
        <p:txBody>
          <a:bodyPr vert="horz" lIns="91426" tIns="45714" rIns="91426" bIns="45714" rtlCol="0" anchor="b"/>
          <a:lstStyle>
            <a:lvl1pPr algn="r">
              <a:defRPr sz="1200"/>
            </a:lvl1pPr>
          </a:lstStyle>
          <a:p>
            <a:pPr algn="l"/>
            <a:fld id="{2B9FF7B1-CCFB-4FFE-978D-4BF0B25E11E6}" type="slidenum">
              <a:rPr lang="en-AU" smtClean="0"/>
              <a:pPr algn="l"/>
              <a:t>‹#›</a:t>
            </a:fld>
            <a:endParaRPr lang="en-AU" dirty="0"/>
          </a:p>
        </p:txBody>
      </p:sp>
      <p:sp>
        <p:nvSpPr>
          <p:cNvPr id="6" name="Freeform 5"/>
          <p:cNvSpPr>
            <a:spLocks noChangeAspect="1"/>
          </p:cNvSpPr>
          <p:nvPr/>
        </p:nvSpPr>
        <p:spPr>
          <a:xfrm>
            <a:off x="4763883" y="9332605"/>
            <a:ext cx="2033793" cy="594035"/>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4" rIns="91426" bIns="45714" rtlCol="0" anchor="ctr"/>
          <a:lstStyle/>
          <a:p>
            <a:pPr algn="ctr"/>
            <a:endParaRPr lang="en-AU"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6674" y="9434214"/>
            <a:ext cx="1195506" cy="390813"/>
          </a:xfrm>
          <a:prstGeom prst="rect">
            <a:avLst/>
          </a:prstGeom>
        </p:spPr>
      </p:pic>
      <p:grpSp>
        <p:nvGrpSpPr>
          <p:cNvPr id="9" name="Group 8"/>
          <p:cNvGrpSpPr>
            <a:grpSpLocks noChangeAspect="1"/>
          </p:cNvGrpSpPr>
          <p:nvPr/>
        </p:nvGrpSpPr>
        <p:grpSpPr>
          <a:xfrm>
            <a:off x="-9945" y="2"/>
            <a:ext cx="3279113" cy="468975"/>
            <a:chOff x="1785330" y="3437540"/>
            <a:chExt cx="11786978" cy="1539192"/>
          </a:xfrm>
        </p:grpSpPr>
        <p:sp>
          <p:nvSpPr>
            <p:cNvPr id="10" name="Freeform 9"/>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1" name="Group 10"/>
            <p:cNvGrpSpPr/>
            <p:nvPr userDrawn="1"/>
          </p:nvGrpSpPr>
          <p:grpSpPr>
            <a:xfrm>
              <a:off x="1785330" y="3437540"/>
              <a:ext cx="2844291" cy="1539192"/>
              <a:chOff x="1785330" y="3437540"/>
              <a:chExt cx="2844291" cy="1539192"/>
            </a:xfrm>
          </p:grpSpPr>
          <p:sp>
            <p:nvSpPr>
              <p:cNvPr id="12" name="Freeform 11"/>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Freeform 12"/>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spTree>
    <p:extLst>
      <p:ext uri="{BB962C8B-B14F-4D97-AF65-F5344CB8AC3E}">
        <p14:creationId xmlns:p14="http://schemas.microsoft.com/office/powerpoint/2010/main" val="238656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6" tIns="45714" rIns="91426" bIns="45714" rtlCol="0"/>
          <a:lstStyle>
            <a:lvl1pPr algn="l">
              <a:defRPr sz="1200"/>
            </a:lvl1pPr>
          </a:lstStyle>
          <a:p>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4" rIns="91426" bIns="45714" rtlCol="0" anchor="ctr"/>
          <a:lstStyle/>
          <a:p>
            <a:endParaRPr lang="en-AU"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26" tIns="45714" rIns="91426" bIns="45714" rtlCol="0"/>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4"/>
          </p:nvPr>
        </p:nvSpPr>
        <p:spPr>
          <a:xfrm>
            <a:off x="1933563" y="9430306"/>
            <a:ext cx="2945659" cy="496332"/>
          </a:xfrm>
          <a:prstGeom prst="rect">
            <a:avLst/>
          </a:prstGeom>
        </p:spPr>
        <p:txBody>
          <a:bodyPr vert="horz" lIns="91426" tIns="45714" rIns="91426" bIns="45714" rtlCol="0" anchor="b"/>
          <a:lstStyle>
            <a:lvl1pPr algn="l">
              <a:defRPr sz="1200"/>
            </a:lvl1pPr>
          </a:lstStyle>
          <a:p>
            <a:endParaRPr lang="en-AU" dirty="0"/>
          </a:p>
        </p:txBody>
      </p:sp>
      <p:sp>
        <p:nvSpPr>
          <p:cNvPr id="7" name="Slide Number Placeholder 6"/>
          <p:cNvSpPr>
            <a:spLocks noGrp="1"/>
          </p:cNvSpPr>
          <p:nvPr>
            <p:ph type="sldNum" sz="quarter" idx="5"/>
          </p:nvPr>
        </p:nvSpPr>
        <p:spPr>
          <a:xfrm>
            <a:off x="2" y="9430306"/>
            <a:ext cx="1127911" cy="496332"/>
          </a:xfrm>
          <a:prstGeom prst="rect">
            <a:avLst/>
          </a:prstGeom>
        </p:spPr>
        <p:txBody>
          <a:bodyPr vert="horz" lIns="91426" tIns="45714" rIns="91426" bIns="45714" rtlCol="0" anchor="b"/>
          <a:lstStyle>
            <a:lvl1pPr algn="l">
              <a:defRPr sz="1200"/>
            </a:lvl1pPr>
          </a:lstStyle>
          <a:p>
            <a:fld id="{5C6A1642-54FC-4F19-88BF-2DC86F6D1CFA}" type="slidenum">
              <a:rPr lang="en-AU" smtClean="0"/>
              <a:pPr/>
              <a:t>‹#›</a:t>
            </a:fld>
            <a:endParaRPr lang="en-AU" dirty="0"/>
          </a:p>
        </p:txBody>
      </p:sp>
    </p:spTree>
    <p:extLst>
      <p:ext uri="{BB962C8B-B14F-4D97-AF65-F5344CB8AC3E}">
        <p14:creationId xmlns:p14="http://schemas.microsoft.com/office/powerpoint/2010/main" val="418050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1463"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2925"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803275" indent="-260350"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Bill does a welcome and introduces the entire CBS Project</a:t>
            </a:r>
            <a:r>
              <a:rPr lang="en-AU" baseline="0" dirty="0"/>
              <a:t> Team (DTF, TCV, Westpac).  DTF runs through the slide deck but engages TCV and Westpac for discussions</a:t>
            </a:r>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0</a:t>
            </a:fld>
            <a:endParaRPr lang="en-AU" dirty="0"/>
          </a:p>
        </p:txBody>
      </p:sp>
    </p:spTree>
    <p:extLst>
      <p:ext uri="{BB962C8B-B14F-4D97-AF65-F5344CB8AC3E}">
        <p14:creationId xmlns:p14="http://schemas.microsoft.com/office/powerpoint/2010/main" val="201195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2</a:t>
            </a:fld>
            <a:endParaRPr lang="en-AU" dirty="0"/>
          </a:p>
        </p:txBody>
      </p:sp>
    </p:spTree>
    <p:extLst>
      <p:ext uri="{BB962C8B-B14F-4D97-AF65-F5344CB8AC3E}">
        <p14:creationId xmlns:p14="http://schemas.microsoft.com/office/powerpoint/2010/main" val="141910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3</a:t>
            </a:fld>
            <a:endParaRPr lang="en-AU" dirty="0"/>
          </a:p>
        </p:txBody>
      </p:sp>
    </p:spTree>
    <p:extLst>
      <p:ext uri="{BB962C8B-B14F-4D97-AF65-F5344CB8AC3E}">
        <p14:creationId xmlns:p14="http://schemas.microsoft.com/office/powerpoint/2010/main" val="420614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4</a:t>
            </a:fld>
            <a:endParaRPr lang="en-AU" dirty="0"/>
          </a:p>
        </p:txBody>
      </p:sp>
    </p:spTree>
    <p:extLst>
      <p:ext uri="{BB962C8B-B14F-4D97-AF65-F5344CB8AC3E}">
        <p14:creationId xmlns:p14="http://schemas.microsoft.com/office/powerpoint/2010/main" val="2156485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5</a:t>
            </a:fld>
            <a:endParaRPr lang="en-AU" dirty="0"/>
          </a:p>
        </p:txBody>
      </p:sp>
    </p:spTree>
    <p:extLst>
      <p:ext uri="{BB962C8B-B14F-4D97-AF65-F5344CB8AC3E}">
        <p14:creationId xmlns:p14="http://schemas.microsoft.com/office/powerpoint/2010/main" val="14345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Freeform 7"/>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Freeform 8"/>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Freeform 9"/>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11"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3"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364521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Picture with Caption">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221870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Freeform 13"/>
          <p:cNvSpPr/>
          <p:nvPr userDrawn="1"/>
        </p:nvSpPr>
        <p:spPr>
          <a:xfrm>
            <a:off x="-19332" y="644604"/>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Freeform 14"/>
          <p:cNvSpPr/>
          <p:nvPr userDrawn="1"/>
        </p:nvSpPr>
        <p:spPr>
          <a:xfrm>
            <a:off x="-19332" y="-1668"/>
            <a:ext cx="5282089" cy="5940743"/>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Freeform 15"/>
          <p:cNvSpPr/>
          <p:nvPr userDrawn="1"/>
        </p:nvSpPr>
        <p:spPr>
          <a:xfrm>
            <a:off x="2493174" y="-12064"/>
            <a:ext cx="6665067" cy="6875623"/>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773361" y="8096"/>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p:cNvSpPr>
            <a:spLocks noGrp="1"/>
          </p:cNvSpPr>
          <p:nvPr userDrawn="1">
            <p:ph type="ctrTitle"/>
          </p:nvPr>
        </p:nvSpPr>
        <p:spPr>
          <a:xfrm>
            <a:off x="4283968" y="1989141"/>
            <a:ext cx="4752528" cy="1470025"/>
          </a:xfrm>
        </p:spPr>
        <p:txBody>
          <a:bodyPr>
            <a:normAutofit/>
          </a:bodyPr>
          <a:lstStyle>
            <a:lvl1pPr>
              <a:defRPr sz="3300">
                <a:solidFill>
                  <a:schemeClr val="bg1"/>
                </a:solidFill>
              </a:defRPr>
            </a:lvl1pPr>
          </a:lstStyle>
          <a:p>
            <a:r>
              <a:rPr lang="en-US" dirty="0"/>
              <a:t>Click to edit Master title style</a:t>
            </a:r>
            <a:endParaRPr lang="en-AU" dirty="0"/>
          </a:p>
        </p:txBody>
      </p:sp>
      <p:sp>
        <p:nvSpPr>
          <p:cNvPr id="3" name="Subtitle 2"/>
          <p:cNvSpPr>
            <a:spLocks noGrp="1"/>
          </p:cNvSpPr>
          <p:nvPr userDrawn="1">
            <p:ph type="subTitle" idx="1"/>
          </p:nvPr>
        </p:nvSpPr>
        <p:spPr>
          <a:xfrm>
            <a:off x="3619500" y="3688082"/>
            <a:ext cx="5416996" cy="151826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Tree>
    <p:extLst>
      <p:ext uri="{BB962C8B-B14F-4D97-AF65-F5344CB8AC3E}">
        <p14:creationId xmlns:p14="http://schemas.microsoft.com/office/powerpoint/2010/main" val="1358498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2pPr marL="717550" indent="-358775">
              <a:defRPr/>
            </a:lvl2pPr>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dirty="0"/>
          </a:p>
        </p:txBody>
      </p:sp>
    </p:spTree>
    <p:extLst>
      <p:ext uri="{BB962C8B-B14F-4D97-AF65-F5344CB8AC3E}">
        <p14:creationId xmlns:p14="http://schemas.microsoft.com/office/powerpoint/2010/main" val="3490761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dirty="0"/>
          </a:p>
        </p:txBody>
      </p:sp>
    </p:spTree>
    <p:extLst>
      <p:ext uri="{BB962C8B-B14F-4D97-AF65-F5344CB8AC3E}">
        <p14:creationId xmlns:p14="http://schemas.microsoft.com/office/powerpoint/2010/main" val="1882885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539552" y="3822067"/>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2017</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102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50878" y="4108449"/>
            <a:ext cx="1121539" cy="3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867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Widescreen Title Slide 1">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8"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9"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31418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Widescreen Title Slide 2">
    <p:spTree>
      <p:nvGrpSpPr>
        <p:cNvPr id="1" name=""/>
        <p:cNvGrpSpPr/>
        <p:nvPr/>
      </p:nvGrpSpPr>
      <p:grpSpPr>
        <a:xfrm>
          <a:off x="0" y="0"/>
          <a:ext cx="0" cy="0"/>
          <a:chOff x="0" y="0"/>
          <a:chExt cx="0" cy="0"/>
        </a:xfrm>
      </p:grpSpPr>
      <p:sp>
        <p:nvSpPr>
          <p:cNvPr id="17" name="Freeform 16"/>
          <p:cNvSpPr>
            <a:spLocks/>
          </p:cNvSpPr>
          <p:nvPr userDrawn="1"/>
        </p:nvSpPr>
        <p:spPr bwMode="auto">
          <a:xfrm>
            <a:off x="8" y="-3435"/>
            <a:ext cx="3910013" cy="6015352"/>
          </a:xfrm>
          <a:custGeom>
            <a:avLst/>
            <a:gdLst>
              <a:gd name="T0" fmla="*/ 3312 w 3312"/>
              <a:gd name="T1" fmla="*/ 0 h 3485"/>
              <a:gd name="T2" fmla="*/ 1653 w 3312"/>
              <a:gd name="T3" fmla="*/ 3485 h 3485"/>
              <a:gd name="T4" fmla="*/ 0 w 3312"/>
              <a:gd name="T5" fmla="*/ 0 h 3485"/>
              <a:gd name="T6" fmla="*/ 3312 w 3312"/>
              <a:gd name="T7" fmla="*/ 0 h 3485"/>
              <a:gd name="connsiteX0" fmla="*/ 10000 w 10000"/>
              <a:gd name="connsiteY0" fmla="*/ 0 h 10000"/>
              <a:gd name="connsiteX1" fmla="*/ 4991 w 10000"/>
              <a:gd name="connsiteY1" fmla="*/ 10000 h 10000"/>
              <a:gd name="connsiteX2" fmla="*/ 890 w 10000"/>
              <a:gd name="connsiteY2" fmla="*/ 1780 h 10000"/>
              <a:gd name="connsiteX3" fmla="*/ 0 w 10000"/>
              <a:gd name="connsiteY3" fmla="*/ 0 h 10000"/>
              <a:gd name="connsiteX4" fmla="*/ 10000 w 10000"/>
              <a:gd name="connsiteY4" fmla="*/ 0 h 10000"/>
              <a:gd name="connsiteX0" fmla="*/ 10000 w 10000"/>
              <a:gd name="connsiteY0" fmla="*/ 5 h 10005"/>
              <a:gd name="connsiteX1" fmla="*/ 4991 w 10000"/>
              <a:gd name="connsiteY1" fmla="*/ 10005 h 10005"/>
              <a:gd name="connsiteX2" fmla="*/ 890 w 10000"/>
              <a:gd name="connsiteY2" fmla="*/ 1785 h 10005"/>
              <a:gd name="connsiteX3" fmla="*/ 0 w 10000"/>
              <a:gd name="connsiteY3" fmla="*/ 5 h 10005"/>
              <a:gd name="connsiteX4" fmla="*/ 890 w 10000"/>
              <a:gd name="connsiteY4" fmla="*/ 0 h 10005"/>
              <a:gd name="connsiteX5" fmla="*/ 10000 w 10000"/>
              <a:gd name="connsiteY5" fmla="*/ 5 h 10005"/>
              <a:gd name="connsiteX0" fmla="*/ 9110 w 9110"/>
              <a:gd name="connsiteY0" fmla="*/ 5 h 10005"/>
              <a:gd name="connsiteX1" fmla="*/ 4101 w 9110"/>
              <a:gd name="connsiteY1" fmla="*/ 10005 h 10005"/>
              <a:gd name="connsiteX2" fmla="*/ 0 w 9110"/>
              <a:gd name="connsiteY2" fmla="*/ 1785 h 10005"/>
              <a:gd name="connsiteX3" fmla="*/ 0 w 9110"/>
              <a:gd name="connsiteY3" fmla="*/ 0 h 10005"/>
              <a:gd name="connsiteX4" fmla="*/ 9110 w 9110"/>
              <a:gd name="connsiteY4" fmla="*/ 5 h 10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0" h="10005">
                <a:moveTo>
                  <a:pt x="9110" y="5"/>
                </a:moveTo>
                <a:lnTo>
                  <a:pt x="4101" y="10005"/>
                </a:lnTo>
                <a:lnTo>
                  <a:pt x="0" y="1785"/>
                </a:lnTo>
                <a:lnTo>
                  <a:pt x="0" y="0"/>
                </a:lnTo>
                <a:lnTo>
                  <a:pt x="9110" y="5"/>
                </a:lnTo>
                <a:close/>
              </a:path>
            </a:pathLst>
          </a:custGeom>
          <a:solidFill>
            <a:schemeClr val="accent1"/>
          </a:solidFill>
          <a:ln>
            <a:noFill/>
          </a:ln>
        </p:spPr>
        <p:txBody>
          <a:bodyPr rot="0" vert="horz" wrap="square" lIns="91440" tIns="45720" rIns="91440" bIns="45720" anchor="t" anchorCtr="0" upright="1">
            <a:noAutofit/>
          </a:bodyPr>
          <a:lstStyle/>
          <a:p>
            <a:endParaRPr lang="en-AU" dirty="0"/>
          </a:p>
        </p:txBody>
      </p:sp>
      <p:grpSp>
        <p:nvGrpSpPr>
          <p:cNvPr id="18" name="Group 17"/>
          <p:cNvGrpSpPr/>
          <p:nvPr userDrawn="1"/>
        </p:nvGrpSpPr>
        <p:grpSpPr>
          <a:xfrm>
            <a:off x="1756100" y="-38099"/>
            <a:ext cx="7388073" cy="6906333"/>
            <a:chOff x="1756092" y="-2576"/>
            <a:chExt cx="7388073" cy="5153751"/>
          </a:xfrm>
        </p:grpSpPr>
        <p:sp>
          <p:nvSpPr>
            <p:cNvPr id="19" name="Freeform 18"/>
            <p:cNvSpPr>
              <a:spLocks/>
            </p:cNvSpPr>
            <p:nvPr/>
          </p:nvSpPr>
          <p:spPr bwMode="auto">
            <a:xfrm>
              <a:off x="1756092" y="-1438"/>
              <a:ext cx="2375363" cy="5152613"/>
            </a:xfrm>
            <a:custGeom>
              <a:avLst/>
              <a:gdLst>
                <a:gd name="T0" fmla="*/ 0 w 2414"/>
                <a:gd name="T1" fmla="*/ 5075 h 6778"/>
                <a:gd name="T2" fmla="*/ 803 w 2414"/>
                <a:gd name="T3" fmla="*/ 5075 h 6778"/>
                <a:gd name="T4" fmla="*/ 0 w 2414"/>
                <a:gd name="T5" fmla="*/ 5075 h 6778"/>
                <a:gd name="T6" fmla="*/ 803 w 2414"/>
                <a:gd name="T7" fmla="*/ 6772 h 6778"/>
                <a:gd name="T8" fmla="*/ 803 w 2414"/>
                <a:gd name="T9" fmla="*/ 6778 h 6778"/>
                <a:gd name="T10" fmla="*/ 2414 w 2414"/>
                <a:gd name="T11" fmla="*/ 6778 h 6778"/>
                <a:gd name="T12" fmla="*/ 2414 w 2414"/>
                <a:gd name="T13" fmla="*/ 5075 h 6778"/>
                <a:gd name="T14" fmla="*/ 2414 w 2414"/>
                <a:gd name="T15" fmla="*/ 0 h 6778"/>
                <a:gd name="T16" fmla="*/ 0 w 2414"/>
                <a:gd name="T17" fmla="*/ 5075 h 6778"/>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9990 w 10000"/>
                <a:gd name="connsiteY7" fmla="*/ 8434 h 10000"/>
                <a:gd name="connsiteX8" fmla="*/ 10000 w 10000"/>
                <a:gd name="connsiteY8" fmla="*/ 7487 h 10000"/>
                <a:gd name="connsiteX9" fmla="*/ 10000 w 10000"/>
                <a:gd name="connsiteY9" fmla="*/ 0 h 10000"/>
                <a:gd name="connsiteX10" fmla="*/ 0 w 10000"/>
                <a:gd name="connsiteY10"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10000 w 10000"/>
                <a:gd name="connsiteY5" fmla="*/ 10000 h 10000"/>
                <a:gd name="connsiteX6" fmla="*/ 9990 w 10000"/>
                <a:gd name="connsiteY6" fmla="*/ 8434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10000 w 10000"/>
                <a:gd name="connsiteY4" fmla="*/ 10000 h 10000"/>
                <a:gd name="connsiteX5" fmla="*/ 9990 w 10000"/>
                <a:gd name="connsiteY5" fmla="*/ 8434 h 10000"/>
                <a:gd name="connsiteX6" fmla="*/ 10000 w 10000"/>
                <a:gd name="connsiteY6" fmla="*/ 7487 h 10000"/>
                <a:gd name="connsiteX7" fmla="*/ 10000 w 10000"/>
                <a:gd name="connsiteY7" fmla="*/ 0 h 10000"/>
                <a:gd name="connsiteX8" fmla="*/ 0 w 10000"/>
                <a:gd name="connsiteY8" fmla="*/ 7487 h 10000"/>
                <a:gd name="connsiteX0" fmla="*/ 0 w 10000"/>
                <a:gd name="connsiteY0" fmla="*/ 7487 h 8445"/>
                <a:gd name="connsiteX1" fmla="*/ 3326 w 10000"/>
                <a:gd name="connsiteY1" fmla="*/ 7487 h 8445"/>
                <a:gd name="connsiteX2" fmla="*/ 0 w 10000"/>
                <a:gd name="connsiteY2" fmla="*/ 7487 h 8445"/>
                <a:gd name="connsiteX3" fmla="*/ 1270 w 10000"/>
                <a:gd name="connsiteY3" fmla="*/ 8445 h 8445"/>
                <a:gd name="connsiteX4" fmla="*/ 9990 w 10000"/>
                <a:gd name="connsiteY4" fmla="*/ 8434 h 8445"/>
                <a:gd name="connsiteX5" fmla="*/ 10000 w 10000"/>
                <a:gd name="connsiteY5" fmla="*/ 7487 h 8445"/>
                <a:gd name="connsiteX6" fmla="*/ 10000 w 10000"/>
                <a:gd name="connsiteY6" fmla="*/ 0 h 8445"/>
                <a:gd name="connsiteX7" fmla="*/ 0 w 10000"/>
                <a:gd name="connsiteY7" fmla="*/ 7487 h 8445"/>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5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9017 w 10000"/>
                <a:gd name="connsiteY7" fmla="*/ 855 h 10000"/>
                <a:gd name="connsiteX8" fmla="*/ 0 w 10000"/>
                <a:gd name="connsiteY8"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9990 w 10000"/>
                <a:gd name="connsiteY6" fmla="*/ 855 h 10000"/>
                <a:gd name="connsiteX7" fmla="*/ 10000 w 10000"/>
                <a:gd name="connsiteY7" fmla="*/ 0 h 10000"/>
                <a:gd name="connsiteX8" fmla="*/ 9017 w 10000"/>
                <a:gd name="connsiteY8" fmla="*/ 855 h 10000"/>
                <a:gd name="connsiteX9" fmla="*/ 0 w 10000"/>
                <a:gd name="connsiteY9" fmla="*/ 8866 h 10000"/>
                <a:gd name="connsiteX0" fmla="*/ 0 w 10067"/>
                <a:gd name="connsiteY0" fmla="*/ 8011 h 9145"/>
                <a:gd name="connsiteX1" fmla="*/ 3326 w 10067"/>
                <a:gd name="connsiteY1" fmla="*/ 8011 h 9145"/>
                <a:gd name="connsiteX2" fmla="*/ 0 w 10067"/>
                <a:gd name="connsiteY2" fmla="*/ 8011 h 9145"/>
                <a:gd name="connsiteX3" fmla="*/ 1270 w 10067"/>
                <a:gd name="connsiteY3" fmla="*/ 9145 h 9145"/>
                <a:gd name="connsiteX4" fmla="*/ 9990 w 10067"/>
                <a:gd name="connsiteY4" fmla="*/ 9144 h 9145"/>
                <a:gd name="connsiteX5" fmla="*/ 10000 w 10067"/>
                <a:gd name="connsiteY5" fmla="*/ 8011 h 9145"/>
                <a:gd name="connsiteX6" fmla="*/ 9990 w 10067"/>
                <a:gd name="connsiteY6" fmla="*/ 0 h 9145"/>
                <a:gd name="connsiteX7" fmla="*/ 9017 w 10067"/>
                <a:gd name="connsiteY7" fmla="*/ 0 h 9145"/>
                <a:gd name="connsiteX8" fmla="*/ 0 w 10067"/>
                <a:gd name="connsiteY8" fmla="*/ 8011 h 9145"/>
                <a:gd name="connsiteX0" fmla="*/ 8957 w 10307"/>
                <a:gd name="connsiteY0" fmla="*/ 0 h 10000"/>
                <a:gd name="connsiteX1" fmla="*/ 0 w 10307"/>
                <a:gd name="connsiteY1" fmla="*/ 8760 h 10000"/>
                <a:gd name="connsiteX2" fmla="*/ 3304 w 10307"/>
                <a:gd name="connsiteY2" fmla="*/ 8760 h 10000"/>
                <a:gd name="connsiteX3" fmla="*/ 0 w 10307"/>
                <a:gd name="connsiteY3" fmla="*/ 8760 h 10000"/>
                <a:gd name="connsiteX4" fmla="*/ 1262 w 10307"/>
                <a:gd name="connsiteY4" fmla="*/ 10000 h 10000"/>
                <a:gd name="connsiteX5" fmla="*/ 9924 w 10307"/>
                <a:gd name="connsiteY5" fmla="*/ 9999 h 10000"/>
                <a:gd name="connsiteX6" fmla="*/ 9933 w 10307"/>
                <a:gd name="connsiteY6" fmla="*/ 8760 h 10000"/>
                <a:gd name="connsiteX7" fmla="*/ 10307 w 10307"/>
                <a:gd name="connsiteY7" fmla="*/ 178 h 10000"/>
                <a:gd name="connsiteX0" fmla="*/ 8957 w 9933"/>
                <a:gd name="connsiteY0" fmla="*/ 0 h 10000"/>
                <a:gd name="connsiteX1" fmla="*/ 0 w 9933"/>
                <a:gd name="connsiteY1" fmla="*/ 8760 h 10000"/>
                <a:gd name="connsiteX2" fmla="*/ 3304 w 9933"/>
                <a:gd name="connsiteY2" fmla="*/ 8760 h 10000"/>
                <a:gd name="connsiteX3" fmla="*/ 0 w 9933"/>
                <a:gd name="connsiteY3" fmla="*/ 8760 h 10000"/>
                <a:gd name="connsiteX4" fmla="*/ 1262 w 9933"/>
                <a:gd name="connsiteY4" fmla="*/ 10000 h 10000"/>
                <a:gd name="connsiteX5" fmla="*/ 9924 w 9933"/>
                <a:gd name="connsiteY5" fmla="*/ 9999 h 10000"/>
                <a:gd name="connsiteX6" fmla="*/ 9933 w 9933"/>
                <a:gd name="connsiteY6" fmla="*/ 8760 h 10000"/>
                <a:gd name="connsiteX7" fmla="*/ 9898 w 9933"/>
                <a:gd name="connsiteY7" fmla="*/ 7 h 10000"/>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7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6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6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5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1 h 10000"/>
                <a:gd name="connsiteX0" fmla="*/ 9017 w 10000"/>
                <a:gd name="connsiteY0" fmla="*/ 8 h 10008"/>
                <a:gd name="connsiteX1" fmla="*/ 0 w 10000"/>
                <a:gd name="connsiteY1" fmla="*/ 8768 h 10008"/>
                <a:gd name="connsiteX2" fmla="*/ 3326 w 10000"/>
                <a:gd name="connsiteY2" fmla="*/ 8768 h 10008"/>
                <a:gd name="connsiteX3" fmla="*/ 0 w 10000"/>
                <a:gd name="connsiteY3" fmla="*/ 8768 h 10008"/>
                <a:gd name="connsiteX4" fmla="*/ 1271 w 10000"/>
                <a:gd name="connsiteY4" fmla="*/ 10008 h 10008"/>
                <a:gd name="connsiteX5" fmla="*/ 9991 w 10000"/>
                <a:gd name="connsiteY5" fmla="*/ 10007 h 10008"/>
                <a:gd name="connsiteX6" fmla="*/ 10000 w 10000"/>
                <a:gd name="connsiteY6" fmla="*/ 8768 h 10008"/>
                <a:gd name="connsiteX7" fmla="*/ 9945 w 10000"/>
                <a:gd name="connsiteY7" fmla="*/ 0 h 10008"/>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35 w 10000"/>
                <a:gd name="connsiteY7" fmla="*/ 11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75 w 10000"/>
                <a:gd name="connsiteY7" fmla="*/ 0 h 1001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65 w 10000"/>
                <a:gd name="connsiteY7" fmla="*/ 0 h 10007"/>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35 h 10000"/>
                <a:gd name="connsiteX0" fmla="*/ 9017 w 10000"/>
                <a:gd name="connsiteY0" fmla="*/ 2 h 10002"/>
                <a:gd name="connsiteX1" fmla="*/ 0 w 10000"/>
                <a:gd name="connsiteY1" fmla="*/ 8762 h 10002"/>
                <a:gd name="connsiteX2" fmla="*/ 3326 w 10000"/>
                <a:gd name="connsiteY2" fmla="*/ 8762 h 10002"/>
                <a:gd name="connsiteX3" fmla="*/ 0 w 10000"/>
                <a:gd name="connsiteY3" fmla="*/ 8762 h 10002"/>
                <a:gd name="connsiteX4" fmla="*/ 1271 w 10000"/>
                <a:gd name="connsiteY4" fmla="*/ 10002 h 10002"/>
                <a:gd name="connsiteX5" fmla="*/ 9991 w 10000"/>
                <a:gd name="connsiteY5" fmla="*/ 10001 h 10002"/>
                <a:gd name="connsiteX6" fmla="*/ 10000 w 10000"/>
                <a:gd name="connsiteY6" fmla="*/ 8762 h 10002"/>
                <a:gd name="connsiteX7" fmla="*/ 9975 w 10000"/>
                <a:gd name="connsiteY7" fmla="*/ 0 h 1000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85 w 10000"/>
                <a:gd name="connsiteY7" fmla="*/ 0 h 10007"/>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9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95 w 10000"/>
                <a:gd name="connsiteY7" fmla="*/ 11 h 10000"/>
                <a:gd name="connsiteX0" fmla="*/ 9017 w 10000"/>
                <a:gd name="connsiteY0" fmla="*/ 3 h 10003"/>
                <a:gd name="connsiteX1" fmla="*/ 0 w 10000"/>
                <a:gd name="connsiteY1" fmla="*/ 8763 h 10003"/>
                <a:gd name="connsiteX2" fmla="*/ 3326 w 10000"/>
                <a:gd name="connsiteY2" fmla="*/ 8763 h 10003"/>
                <a:gd name="connsiteX3" fmla="*/ 0 w 10000"/>
                <a:gd name="connsiteY3" fmla="*/ 8763 h 10003"/>
                <a:gd name="connsiteX4" fmla="*/ 1271 w 10000"/>
                <a:gd name="connsiteY4" fmla="*/ 10003 h 10003"/>
                <a:gd name="connsiteX5" fmla="*/ 9991 w 10000"/>
                <a:gd name="connsiteY5" fmla="*/ 10002 h 10003"/>
                <a:gd name="connsiteX6" fmla="*/ 10000 w 10000"/>
                <a:gd name="connsiteY6" fmla="*/ 8763 h 10003"/>
                <a:gd name="connsiteX7" fmla="*/ 9995 w 10000"/>
                <a:gd name="connsiteY7" fmla="*/ 0 h 1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3">
                  <a:moveTo>
                    <a:pt x="9017" y="3"/>
                  </a:moveTo>
                  <a:lnTo>
                    <a:pt x="0" y="8763"/>
                  </a:lnTo>
                  <a:lnTo>
                    <a:pt x="3326" y="8763"/>
                  </a:lnTo>
                  <a:lnTo>
                    <a:pt x="0" y="8763"/>
                  </a:lnTo>
                  <a:lnTo>
                    <a:pt x="1271" y="10003"/>
                  </a:lnTo>
                  <a:lnTo>
                    <a:pt x="9991" y="10002"/>
                  </a:lnTo>
                  <a:cubicBezTo>
                    <a:pt x="9993" y="9593"/>
                    <a:pt x="9997" y="9172"/>
                    <a:pt x="10000" y="8763"/>
                  </a:cubicBezTo>
                  <a:cubicBezTo>
                    <a:pt x="9988" y="5845"/>
                    <a:pt x="10007" y="2918"/>
                    <a:pt x="9995" y="0"/>
                  </a:cubicBezTo>
                </a:path>
              </a:pathLst>
            </a:custGeom>
            <a:solidFill>
              <a:schemeClr val="tx2"/>
            </a:solidFill>
            <a:ln>
              <a:noFill/>
            </a:ln>
          </p:spPr>
          <p:txBody>
            <a:bodyPr rot="0" vert="horz" wrap="square" lIns="91440" tIns="45720" rIns="91440" bIns="45720" anchor="t" anchorCtr="0" upright="1">
              <a:noAutofit/>
            </a:bodyPr>
            <a:lstStyle/>
            <a:p>
              <a:endParaRPr lang="en-AU" dirty="0"/>
            </a:p>
          </p:txBody>
        </p:sp>
        <p:sp>
          <p:nvSpPr>
            <p:cNvPr id="25" name="Rectangle 24"/>
            <p:cNvSpPr/>
            <p:nvPr/>
          </p:nvSpPr>
          <p:spPr>
            <a:xfrm>
              <a:off x="4126078" y="-2576"/>
              <a:ext cx="5018087"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
        <p:nvSpPr>
          <p:cNvPr id="26" name="Freeform 25"/>
          <p:cNvSpPr>
            <a:spLocks/>
          </p:cNvSpPr>
          <p:nvPr userDrawn="1"/>
        </p:nvSpPr>
        <p:spPr bwMode="auto">
          <a:xfrm>
            <a:off x="0" y="1059604"/>
            <a:ext cx="2070970" cy="5798397"/>
          </a:xfrm>
          <a:custGeom>
            <a:avLst/>
            <a:gdLst>
              <a:gd name="T0" fmla="*/ 0 w 1732"/>
              <a:gd name="T1" fmla="*/ 0 h 3637"/>
              <a:gd name="T2" fmla="*/ 1732 w 1732"/>
              <a:gd name="T3" fmla="*/ 3637 h 3637"/>
              <a:gd name="T4" fmla="*/ 0 w 1732"/>
              <a:gd name="T5" fmla="*/ 3637 h 3637"/>
              <a:gd name="T6" fmla="*/ 0 w 1732"/>
              <a:gd name="T7" fmla="*/ 0 h 3637"/>
            </a:gdLst>
            <a:ahLst/>
            <a:cxnLst>
              <a:cxn ang="0">
                <a:pos x="T0" y="T1"/>
              </a:cxn>
              <a:cxn ang="0">
                <a:pos x="T2" y="T3"/>
              </a:cxn>
              <a:cxn ang="0">
                <a:pos x="T4" y="T5"/>
              </a:cxn>
              <a:cxn ang="0">
                <a:pos x="T6" y="T7"/>
              </a:cxn>
            </a:cxnLst>
            <a:rect l="0" t="0" r="r" b="b"/>
            <a:pathLst>
              <a:path w="1732" h="3637">
                <a:moveTo>
                  <a:pt x="0" y="0"/>
                </a:moveTo>
                <a:lnTo>
                  <a:pt x="1732" y="3637"/>
                </a:lnTo>
                <a:lnTo>
                  <a:pt x="0" y="3637"/>
                </a:lnTo>
                <a:lnTo>
                  <a:pt x="0" y="0"/>
                </a:lnTo>
                <a:close/>
              </a:path>
            </a:pathLst>
          </a:custGeom>
          <a:solidFill>
            <a:schemeClr val="accent3"/>
          </a:solidFill>
          <a:ln>
            <a:noFill/>
          </a:ln>
        </p:spPr>
        <p:txBody>
          <a:bodyPr rot="0" vert="horz" wrap="square" lIns="91440" tIns="45720" rIns="91440" bIns="45720" anchor="t" anchorCtr="0" upright="1">
            <a:noAutofit/>
          </a:bodyPr>
          <a:lstStyle/>
          <a:p>
            <a:endParaRPr lang="en-AU"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83" y="6360000"/>
            <a:ext cx="1013137" cy="403200"/>
          </a:xfrm>
          <a:prstGeom prst="rect">
            <a:avLst/>
          </a:prstGeom>
        </p:spPr>
      </p:pic>
      <p:sp>
        <p:nvSpPr>
          <p:cNvPr id="29" name="Freeform 28"/>
          <p:cNvSpPr>
            <a:spLocks/>
          </p:cNvSpPr>
          <p:nvPr userDrawn="1"/>
        </p:nvSpPr>
        <p:spPr bwMode="auto">
          <a:xfrm>
            <a:off x="926535" y="-3435"/>
            <a:ext cx="2959673" cy="6891795"/>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dirty="0"/>
          </a:p>
        </p:txBody>
      </p:sp>
      <p:sp>
        <p:nvSpPr>
          <p:cNvPr id="23"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2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796062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Widescreen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9065"/>
            <a:ext cx="818515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dirty="0"/>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3689830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Widescreen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dirty="0"/>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330283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dirty="0"/>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69176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6" name="Freeform 15"/>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Freeform 13"/>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Freeform 14"/>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8" name="Freeform 7"/>
          <p:cNvSpPr>
            <a:spLocks/>
          </p:cNvSpPr>
          <p:nvPr userDrawn="1"/>
        </p:nvSpPr>
        <p:spPr bwMode="auto">
          <a:xfrm>
            <a:off x="1372708" y="-38259"/>
            <a:ext cx="3948787" cy="6896259"/>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dirty="0"/>
          </a:p>
        </p:txBody>
      </p:sp>
      <p:sp>
        <p:nvSpPr>
          <p:cNvPr id="9"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0"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689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screen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AU" dirty="0"/>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dirty="0"/>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2254633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Widescreen dark background title and content">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a:xfrm>
            <a:off x="457200" y="269065"/>
            <a:ext cx="824230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dirty="0"/>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230201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Widescreen dark background 2 content">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dirty="0"/>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1284895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dark">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4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dirty="0"/>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dirty="0"/>
          </a:p>
        </p:txBody>
      </p:sp>
    </p:spTree>
    <p:extLst>
      <p:ext uri="{BB962C8B-B14F-4D97-AF65-F5344CB8AC3E}">
        <p14:creationId xmlns:p14="http://schemas.microsoft.com/office/powerpoint/2010/main" val="4283257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idescreen dark picture with caption">
    <p:bg>
      <p:bgPr>
        <a:solidFill>
          <a:schemeClr val="tx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dirty="0"/>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748517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screen Disclaim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 y="3306838"/>
            <a:ext cx="7715324"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2017</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7"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3589"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5213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12"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18717079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dirty="0"/>
          </a:p>
        </p:txBody>
      </p:sp>
    </p:spTree>
    <p:extLst>
      <p:ext uri="{BB962C8B-B14F-4D97-AF65-F5344CB8AC3E}">
        <p14:creationId xmlns:p14="http://schemas.microsoft.com/office/powerpoint/2010/main" val="3809582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dirty="0"/>
          </a:p>
        </p:txBody>
      </p:sp>
    </p:spTree>
    <p:extLst>
      <p:ext uri="{BB962C8B-B14F-4D97-AF65-F5344CB8AC3E}">
        <p14:creationId xmlns:p14="http://schemas.microsoft.com/office/powerpoint/2010/main" val="2095680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23652" y="3306834"/>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2017</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5928"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4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353981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393144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199" y="1600202"/>
            <a:ext cx="2862303" cy="4525433"/>
          </a:xfr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550024" y="1600202"/>
            <a:ext cx="5136776"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180076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30916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Dark Title and Content">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150332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ark Two Content">
    <p:bg>
      <p:bgPr>
        <a:solidFill>
          <a:schemeClr val="tx2"/>
        </a:solidFill>
        <a:effectLst/>
      </p:bgPr>
    </p:bg>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48200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ark Two Content text and chart">
    <p:bg>
      <p:bgPr>
        <a:solidFill>
          <a:schemeClr val="tx2"/>
        </a:solidFill>
        <a:effectLst/>
      </p:bgPr>
    </p:bg>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dirty="0"/>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3023667" cy="4525433"/>
          </a:xfr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6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642232" y="1600202"/>
            <a:ext cx="5044568"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dirty="0"/>
          </a:p>
        </p:txBody>
      </p:sp>
    </p:spTree>
    <p:extLst>
      <p:ext uri="{BB962C8B-B14F-4D97-AF65-F5344CB8AC3E}">
        <p14:creationId xmlns:p14="http://schemas.microsoft.com/office/powerpoint/2010/main" val="42321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3"/>
          </p:nvPr>
        </p:nvSpPr>
        <p:spPr>
          <a:xfrm>
            <a:off x="3124200" y="6356353"/>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15" name="Rectangle 14"/>
          <p:cNvSpPr>
            <a:spLocks noChangeArrowheads="1"/>
          </p:cNvSpPr>
          <p:nvPr/>
        </p:nvSpPr>
        <p:spPr bwMode="auto">
          <a:xfrm>
            <a:off x="7842763" y="101600"/>
            <a:ext cx="1112002" cy="639413"/>
          </a:xfrm>
          <a:prstGeom prst="rect">
            <a:avLst/>
          </a:prstGeom>
          <a:solidFill>
            <a:srgbClr val="E3EBF4"/>
          </a:solidFill>
          <a:ln>
            <a:noFill/>
          </a:ln>
          <a:extLst/>
        </p:spPr>
        <p:txBody>
          <a:bodyPr rot="0" vert="horz" wrap="square" lIns="91440" tIns="45720" rIns="91440" bIns="45720" anchor="t" anchorCtr="0" upright="1">
            <a:noAutofit/>
          </a:bodyPr>
          <a:lstStyle/>
          <a:p>
            <a:endParaRPr lang="en-AU" dirty="0"/>
          </a:p>
        </p:txBody>
      </p:sp>
      <p:grpSp>
        <p:nvGrpSpPr>
          <p:cNvPr id="16" name="Group 15"/>
          <p:cNvGrpSpPr/>
          <p:nvPr/>
        </p:nvGrpSpPr>
        <p:grpSpPr>
          <a:xfrm>
            <a:off x="0" y="101599"/>
            <a:ext cx="8196333" cy="640800"/>
            <a:chOff x="0" y="101599"/>
            <a:chExt cx="8196333" cy="640800"/>
          </a:xfrm>
          <a:solidFill>
            <a:schemeClr val="accent1"/>
          </a:solidFill>
        </p:grpSpPr>
        <p:sp>
          <p:nvSpPr>
            <p:cNvPr id="17" name="Rectangle 16"/>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Freeform 17"/>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dirty="0"/>
            </a:p>
          </p:txBody>
        </p:sp>
      </p:grpSp>
      <p:sp>
        <p:nvSpPr>
          <p:cNvPr id="19" name="Freeform 18"/>
          <p:cNvSpPr>
            <a:spLocks/>
          </p:cNvSpPr>
          <p:nvPr/>
        </p:nvSpPr>
        <p:spPr bwMode="auto">
          <a:xfrm>
            <a:off x="7890570" y="101600"/>
            <a:ext cx="277378" cy="290823"/>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rgbClr val="52CCFF">
              <a:alpha val="29804"/>
            </a:srgbClr>
          </a:solidFill>
          <a:ln>
            <a:noFill/>
          </a:ln>
          <a:extLst/>
        </p:spPr>
        <p:txBody>
          <a:bodyPr rot="0" vert="horz" wrap="square" lIns="91440" tIns="45720" rIns="91440" bIns="45720" anchor="t" anchorCtr="0" upright="1">
            <a:noAutofit/>
          </a:bodyPr>
          <a:lstStyle/>
          <a:p>
            <a:endParaRPr lang="en-AU" dirty="0"/>
          </a:p>
        </p:txBody>
      </p:sp>
      <p:sp>
        <p:nvSpPr>
          <p:cNvPr id="20" name="Freeform 19"/>
          <p:cNvSpPr>
            <a:spLocks/>
          </p:cNvSpPr>
          <p:nvPr/>
        </p:nvSpPr>
        <p:spPr bwMode="auto">
          <a:xfrm>
            <a:off x="7590284" y="101600"/>
            <a:ext cx="439721" cy="634433"/>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dirty="0"/>
          </a:p>
        </p:txBody>
      </p:sp>
      <p:sp>
        <p:nvSpPr>
          <p:cNvPr id="21" name="Freeform 20"/>
          <p:cNvSpPr>
            <a:spLocks/>
          </p:cNvSpPr>
          <p:nvPr/>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dirty="0"/>
          </a:p>
        </p:txBody>
      </p:sp>
      <p:sp>
        <p:nvSpPr>
          <p:cNvPr id="2" name="Title Placeholder 1"/>
          <p:cNvSpPr>
            <a:spLocks noGrp="1"/>
          </p:cNvSpPr>
          <p:nvPr>
            <p:ph type="title"/>
          </p:nvPr>
        </p:nvSpPr>
        <p:spPr>
          <a:xfrm>
            <a:off x="203628" y="110882"/>
            <a:ext cx="8229600" cy="61859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6" name="Slide Number Placeholder 5"/>
          <p:cNvSpPr>
            <a:spLocks noGrp="1"/>
          </p:cNvSpPr>
          <p:nvPr>
            <p:ph type="sldNum" sz="quarter" idx="4"/>
          </p:nvPr>
        </p:nvSpPr>
        <p:spPr>
          <a:xfrm>
            <a:off x="8760743" y="304743"/>
            <a:ext cx="388044" cy="366183"/>
          </a:xfrm>
          <a:prstGeom prst="rect">
            <a:avLst/>
          </a:prstGeom>
        </p:spPr>
        <p:txBody>
          <a:bodyPr vert="horz" lIns="91440" tIns="45720" rIns="91440" bIns="45720" rtlCol="0" anchor="ctr"/>
          <a:lstStyle>
            <a:lvl1pPr algn="r">
              <a:defRPr sz="1200">
                <a:solidFill>
                  <a:schemeClr val="bg1"/>
                </a:solidFill>
              </a:defRPr>
            </a:lvl1pPr>
          </a:lstStyle>
          <a:p>
            <a:fld id="{3B631932-953D-4D72-82E6-63316B100A06}" type="slidenum">
              <a:rPr lang="en-AU" smtClean="0"/>
              <a:pPr/>
              <a:t>‹#›</a:t>
            </a:fld>
            <a:endParaRPr lang="en-AU" dirty="0"/>
          </a:p>
        </p:txBody>
      </p:sp>
    </p:spTree>
    <p:extLst>
      <p:ext uri="{BB962C8B-B14F-4D97-AF65-F5344CB8AC3E}">
        <p14:creationId xmlns:p14="http://schemas.microsoft.com/office/powerpoint/2010/main" val="1197088106"/>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lvl1pPr algn="l" defTabSz="914400" rtl="0" eaLnBrk="1" latinLnBrk="0" hangingPunct="1">
        <a:spcBef>
          <a:spcPct val="0"/>
        </a:spcBef>
        <a:buNone/>
        <a:defRPr sz="25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408741"/>
            <a:ext cx="2895600" cy="3127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128047" y="6402876"/>
            <a:ext cx="407992"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dirty="0"/>
          </a:p>
        </p:txBody>
      </p:sp>
      <p:sp>
        <p:nvSpPr>
          <p:cNvPr id="7" name="Freeform 6"/>
          <p:cNvSpPr>
            <a:spLocks noChangeAspect="1"/>
          </p:cNvSpPr>
          <p:nvPr/>
        </p:nvSpPr>
        <p:spPr>
          <a:xfrm>
            <a:off x="7098977" y="6319521"/>
            <a:ext cx="2051842" cy="54720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63214" y="6408000"/>
            <a:ext cx="1206115" cy="360000"/>
          </a:xfrm>
          <a:prstGeom prst="rect">
            <a:avLst/>
          </a:prstGeom>
        </p:spPr>
      </p:pic>
      <p:grpSp>
        <p:nvGrpSpPr>
          <p:cNvPr id="23" name="Group 22"/>
          <p:cNvGrpSpPr>
            <a:grpSpLocks noChangeAspect="1"/>
          </p:cNvGrpSpPr>
          <p:nvPr/>
        </p:nvGrpSpPr>
        <p:grpSpPr>
          <a:xfrm>
            <a:off x="16" y="0"/>
            <a:ext cx="3308213" cy="432000"/>
            <a:chOff x="1785330" y="3437540"/>
            <a:chExt cx="11786978" cy="1539192"/>
          </a:xfrm>
        </p:grpSpPr>
        <p:sp>
          <p:nvSpPr>
            <p:cNvPr id="9" name="Freeform 8"/>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22" name="Group 21"/>
            <p:cNvGrpSpPr/>
            <p:nvPr userDrawn="1"/>
          </p:nvGrpSpPr>
          <p:grpSpPr>
            <a:xfrm>
              <a:off x="1785330" y="3437540"/>
              <a:ext cx="2844291" cy="1539192"/>
              <a:chOff x="1785330" y="3437540"/>
              <a:chExt cx="2844291" cy="1539192"/>
            </a:xfrm>
          </p:grpSpPr>
          <p:sp>
            <p:nvSpPr>
              <p:cNvPr id="10" name="Freeform 9"/>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spTree>
    <p:extLst>
      <p:ext uri="{BB962C8B-B14F-4D97-AF65-F5344CB8AC3E}">
        <p14:creationId xmlns:p14="http://schemas.microsoft.com/office/powerpoint/2010/main" val="317263616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19138" indent="-358775" algn="l" defTabSz="914400" rtl="0" eaLnBrk="1" latinLnBrk="0" hangingPunct="1">
        <a:lnSpc>
          <a:spcPct val="110000"/>
        </a:lnSpc>
        <a:spcBef>
          <a:spcPts val="600"/>
        </a:spcBef>
        <a:buFont typeface="Arial" panose="020B0604020202020204" pitchFamily="34" charset="0"/>
        <a:buChar char="–"/>
        <a:defRPr sz="2400" kern="0" spc="10" baseline="0">
          <a:solidFill>
            <a:schemeClr val="tx1"/>
          </a:solidFill>
          <a:latin typeface="+mn-lt"/>
          <a:ea typeface="+mn-ea"/>
          <a:cs typeface="+mn-cs"/>
        </a:defRPr>
      </a:lvl2pPr>
      <a:lvl3pPr marL="1079500" indent="-269875" algn="l" defTabSz="914400" rtl="0" eaLnBrk="1" latinLnBrk="0" hangingPunct="1">
        <a:lnSpc>
          <a:spcPct val="110000"/>
        </a:lnSpc>
        <a:spcBef>
          <a:spcPts val="600"/>
        </a:spcBef>
        <a:buFont typeface="Arial" panose="020B0604020202020204" pitchFamily="34" charset="0"/>
        <a:buChar char="•"/>
        <a:defRPr sz="2000" kern="0" spc="10" baseline="0">
          <a:solidFill>
            <a:schemeClr val="tx1"/>
          </a:solidFill>
          <a:latin typeface="+mn-lt"/>
          <a:ea typeface="+mn-ea"/>
          <a:cs typeface="+mn-cs"/>
        </a:defRPr>
      </a:lvl3pPr>
      <a:lvl4pPr marL="1350000" indent="-277200" algn="l" defTabSz="914400" rtl="0" eaLnBrk="1" latinLnBrk="0" hangingPunct="1">
        <a:lnSpc>
          <a:spcPct val="110000"/>
        </a:lnSpc>
        <a:spcBef>
          <a:spcPts val="600"/>
        </a:spcBef>
        <a:buFont typeface="Arial" panose="020B0604020202020204" pitchFamily="34" charset="0"/>
        <a:buChar char="–"/>
        <a:tabLst/>
        <a:defRPr sz="1800" kern="0" spc="1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 name="Rectangle 30"/>
          <p:cNvSpPr>
            <a:spLocks noChangeArrowheads="1"/>
          </p:cNvSpPr>
          <p:nvPr/>
        </p:nvSpPr>
        <p:spPr bwMode="auto">
          <a:xfrm>
            <a:off x="7842763" y="135469"/>
            <a:ext cx="1112002" cy="852551"/>
          </a:xfrm>
          <a:prstGeom prst="rect">
            <a:avLst/>
          </a:prstGeom>
          <a:solidFill>
            <a:srgbClr val="E3EBF4"/>
          </a:solidFill>
          <a:ln>
            <a:noFill/>
          </a:ln>
          <a:extLst/>
        </p:spPr>
        <p:txBody>
          <a:bodyPr rot="0" vert="horz" wrap="square" lIns="91440" tIns="45720" rIns="91440" bIns="45720" anchor="t" anchorCtr="0" upright="1">
            <a:noAutofit/>
          </a:bodyPr>
          <a:lstStyle/>
          <a:p>
            <a:endParaRPr lang="en-AU" dirty="0"/>
          </a:p>
        </p:txBody>
      </p:sp>
      <p:grpSp>
        <p:nvGrpSpPr>
          <p:cNvPr id="32" name="Group 31"/>
          <p:cNvGrpSpPr/>
          <p:nvPr/>
        </p:nvGrpSpPr>
        <p:grpSpPr>
          <a:xfrm>
            <a:off x="2" y="135465"/>
            <a:ext cx="8196333" cy="854400"/>
            <a:chOff x="0" y="101599"/>
            <a:chExt cx="8196333" cy="640800"/>
          </a:xfrm>
          <a:solidFill>
            <a:schemeClr val="accent1"/>
          </a:solidFill>
        </p:grpSpPr>
        <p:sp>
          <p:nvSpPr>
            <p:cNvPr id="33" name="Rectangle 32"/>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Freeform 33"/>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dirty="0"/>
            </a:p>
          </p:txBody>
        </p:sp>
      </p:grpSp>
      <p:sp>
        <p:nvSpPr>
          <p:cNvPr id="35" name="Freeform 34"/>
          <p:cNvSpPr>
            <a:spLocks/>
          </p:cNvSpPr>
          <p:nvPr/>
        </p:nvSpPr>
        <p:spPr bwMode="auto">
          <a:xfrm>
            <a:off x="7890570" y="135467"/>
            <a:ext cx="277378" cy="387764"/>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rgbClr val="52CCFF">
              <a:alpha val="29804"/>
            </a:srgbClr>
          </a:solidFill>
          <a:ln>
            <a:noFill/>
          </a:ln>
          <a:extLst/>
        </p:spPr>
        <p:txBody>
          <a:bodyPr rot="0" vert="horz" wrap="square" lIns="91440" tIns="45720" rIns="91440" bIns="45720" anchor="t" anchorCtr="0" upright="1">
            <a:noAutofit/>
          </a:bodyPr>
          <a:lstStyle/>
          <a:p>
            <a:endParaRPr lang="en-AU" dirty="0"/>
          </a:p>
        </p:txBody>
      </p:sp>
      <p:sp>
        <p:nvSpPr>
          <p:cNvPr id="36" name="Freeform 35"/>
          <p:cNvSpPr>
            <a:spLocks/>
          </p:cNvSpPr>
          <p:nvPr/>
        </p:nvSpPr>
        <p:spPr bwMode="auto">
          <a:xfrm>
            <a:off x="7590287" y="135469"/>
            <a:ext cx="439721" cy="845911"/>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dirty="0"/>
          </a:p>
        </p:txBody>
      </p:sp>
      <p:sp>
        <p:nvSpPr>
          <p:cNvPr id="37" name="Freeform 36"/>
          <p:cNvSpPr>
            <a:spLocks/>
          </p:cNvSpPr>
          <p:nvPr/>
        </p:nvSpPr>
        <p:spPr bwMode="auto">
          <a:xfrm>
            <a:off x="8649002" y="135469"/>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dirty="0"/>
          </a:p>
        </p:txBody>
      </p:sp>
      <p:sp>
        <p:nvSpPr>
          <p:cNvPr id="41" name="Footer Placeholder 73"/>
          <p:cNvSpPr>
            <a:spLocks noGrp="1"/>
          </p:cNvSpPr>
          <p:nvPr>
            <p:ph type="ftr" sz="quarter" idx="3"/>
          </p:nvPr>
        </p:nvSpPr>
        <p:spPr>
          <a:xfrm>
            <a:off x="3130550" y="6356352"/>
            <a:ext cx="2895600" cy="365125"/>
          </a:xfrm>
          <a:prstGeom prst="rect">
            <a:avLst/>
          </a:prstGeom>
        </p:spPr>
        <p:txBody>
          <a:bodyPr/>
          <a:lstStyle>
            <a:lvl1pPr algn="ctr">
              <a:defRPr sz="1200"/>
            </a:lvl1pPr>
          </a:lstStyle>
          <a:p>
            <a:endParaRPr lang="en-AU" dirty="0"/>
          </a:p>
        </p:txBody>
      </p:sp>
      <p:sp>
        <p:nvSpPr>
          <p:cNvPr id="42" name="Slide Number Placeholder 74"/>
          <p:cNvSpPr>
            <a:spLocks noGrp="1"/>
          </p:cNvSpPr>
          <p:nvPr>
            <p:ph type="sldNum" sz="quarter" idx="4"/>
          </p:nvPr>
        </p:nvSpPr>
        <p:spPr>
          <a:xfrm>
            <a:off x="8763002" y="519172"/>
            <a:ext cx="386297" cy="365125"/>
          </a:xfrm>
          <a:prstGeom prst="rect">
            <a:avLst/>
          </a:prstGeom>
        </p:spPr>
        <p:txBody>
          <a:bodyPr/>
          <a:lstStyle>
            <a:lvl1pPr algn="ctr">
              <a:defRPr sz="1200">
                <a:solidFill>
                  <a:schemeClr val="bg1"/>
                </a:solidFill>
              </a:defRPr>
            </a:lvl1pPr>
          </a:lstStyle>
          <a:p>
            <a:fld id="{5E9308C4-4B5E-466C-BB60-106319067F0F}" type="slidenum">
              <a:rPr lang="en-AU" smtClean="0"/>
              <a:pPr/>
              <a:t>‹#›</a:t>
            </a:fld>
            <a:endParaRPr lang="en-AU" dirty="0"/>
          </a:p>
        </p:txBody>
      </p:sp>
      <p:sp>
        <p:nvSpPr>
          <p:cNvPr id="9" name="Text Placeholder 8"/>
          <p:cNvSpPr>
            <a:spLocks noGrp="1"/>
          </p:cNvSpPr>
          <p:nvPr>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Placeholder 7"/>
          <p:cNvSpPr>
            <a:spLocks noGrp="1"/>
          </p:cNvSpPr>
          <p:nvPr>
            <p:ph type="title"/>
          </p:nvPr>
        </p:nvSpPr>
        <p:spPr>
          <a:xfrm>
            <a:off x="457200" y="275169"/>
            <a:ext cx="8229600" cy="599295"/>
          </a:xfrm>
          <a:prstGeom prst="rect">
            <a:avLst/>
          </a:prstGeom>
        </p:spPr>
        <p:txBody>
          <a:bodyPr vert="horz" lIns="91440" tIns="45720" rIns="91440" bIns="45720" rtlCol="0" anchor="ctr">
            <a:normAutofit/>
          </a:bodyPr>
          <a:lstStyle/>
          <a:p>
            <a:r>
              <a:rPr lang="en-US"/>
              <a:t>Click to edit Master title style</a:t>
            </a:r>
            <a:endParaRPr lang="en-AU"/>
          </a:p>
        </p:txBody>
      </p:sp>
    </p:spTree>
    <p:extLst>
      <p:ext uri="{BB962C8B-B14F-4D97-AF65-F5344CB8AC3E}">
        <p14:creationId xmlns:p14="http://schemas.microsoft.com/office/powerpoint/2010/main" val="2825576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2600" kern="1200">
          <a:solidFill>
            <a:schemeClr val="bg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6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3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55606" y="6425514"/>
            <a:ext cx="357728" cy="298079"/>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dirty="0"/>
          </a:p>
        </p:txBody>
      </p:sp>
      <p:grpSp>
        <p:nvGrpSpPr>
          <p:cNvPr id="13" name="Group 12"/>
          <p:cNvGrpSpPr>
            <a:grpSpLocks noChangeAspect="1"/>
          </p:cNvGrpSpPr>
          <p:nvPr/>
        </p:nvGrpSpPr>
        <p:grpSpPr>
          <a:xfrm>
            <a:off x="20" y="-36208"/>
            <a:ext cx="2971781" cy="517423"/>
            <a:chOff x="1785330" y="3437540"/>
            <a:chExt cx="11786978" cy="1539192"/>
          </a:xfrm>
        </p:grpSpPr>
        <p:sp>
          <p:nvSpPr>
            <p:cNvPr id="14" name="Freeform 13"/>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5" name="Group 14"/>
            <p:cNvGrpSpPr/>
            <p:nvPr userDrawn="1"/>
          </p:nvGrpSpPr>
          <p:grpSpPr>
            <a:xfrm>
              <a:off x="1785330" y="3437540"/>
              <a:ext cx="2844291" cy="1539192"/>
              <a:chOff x="1785330" y="3437540"/>
              <a:chExt cx="2844291" cy="1539192"/>
            </a:xfrm>
          </p:grpSpPr>
          <p:sp>
            <p:nvSpPr>
              <p:cNvPr id="16" name="Freeform 15"/>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Freeform 16"/>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sp>
        <p:nvSpPr>
          <p:cNvPr id="18" name="Freeform 17"/>
          <p:cNvSpPr>
            <a:spLocks noChangeAspect="1"/>
          </p:cNvSpPr>
          <p:nvPr/>
        </p:nvSpPr>
        <p:spPr>
          <a:xfrm>
            <a:off x="7414558" y="6252241"/>
            <a:ext cx="1729442" cy="61496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52989" y="6360000"/>
            <a:ext cx="1016602" cy="404579"/>
          </a:xfrm>
          <a:prstGeom prst="rect">
            <a:avLst/>
          </a:prstGeom>
        </p:spPr>
      </p:pic>
    </p:spTree>
    <p:extLst>
      <p:ext uri="{BB962C8B-B14F-4D97-AF65-F5344CB8AC3E}">
        <p14:creationId xmlns:p14="http://schemas.microsoft.com/office/powerpoint/2010/main" val="20276930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4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1499938" y="2027566"/>
            <a:ext cx="7523108" cy="2256110"/>
          </a:xfrm>
        </p:spPr>
        <p:txBody>
          <a:bodyPr>
            <a:normAutofit fontScale="90000"/>
          </a:bodyPr>
          <a:lstStyle/>
          <a:p>
            <a:pPr algn="r">
              <a:lnSpc>
                <a:spcPct val="150000"/>
              </a:lnSpc>
              <a:spcBef>
                <a:spcPts val="1200"/>
              </a:spcBef>
              <a:spcAft>
                <a:spcPts val="600"/>
              </a:spcAft>
            </a:pPr>
            <a:r>
              <a:rPr lang="en-AU" sz="4000" dirty="0"/>
              <a:t>The Central Banking System</a:t>
            </a:r>
            <a:br>
              <a:rPr lang="en-AU" dirty="0"/>
            </a:br>
            <a:r>
              <a:rPr lang="en-AU" sz="2700" dirty="0"/>
              <a:t>Implementation of Global Best Practice</a:t>
            </a:r>
            <a:br>
              <a:rPr lang="en-AU" sz="2700" dirty="0"/>
            </a:br>
            <a:br>
              <a:rPr lang="en-AU" sz="2700" dirty="0"/>
            </a:br>
            <a:r>
              <a:rPr lang="en-AU" sz="2400" dirty="0"/>
              <a:t>March 2019</a:t>
            </a:r>
          </a:p>
        </p:txBody>
      </p:sp>
    </p:spTree>
    <p:extLst>
      <p:ext uri="{BB962C8B-B14F-4D97-AF65-F5344CB8AC3E}">
        <p14:creationId xmlns:p14="http://schemas.microsoft.com/office/powerpoint/2010/main" val="329283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AA78D0-6E71-4212-9AFB-ACB8748C23CA}"/>
              </a:ext>
            </a:extLst>
          </p:cNvPr>
          <p:cNvSpPr>
            <a:spLocks noGrp="1"/>
          </p:cNvSpPr>
          <p:nvPr>
            <p:ph type="sldNum" sz="quarter" idx="12"/>
          </p:nvPr>
        </p:nvSpPr>
        <p:spPr/>
        <p:txBody>
          <a:bodyPr/>
          <a:lstStyle/>
          <a:p>
            <a:fld id="{3B631932-953D-4D72-82E6-63316B100A06}" type="slidenum">
              <a:rPr lang="en-AU" smtClean="0"/>
              <a:t>9</a:t>
            </a:fld>
            <a:endParaRPr lang="en-AU" dirty="0"/>
          </a:p>
        </p:txBody>
      </p:sp>
      <p:sp>
        <p:nvSpPr>
          <p:cNvPr id="7" name="TextBox 6">
            <a:extLst>
              <a:ext uri="{FF2B5EF4-FFF2-40B4-BE49-F238E27FC236}">
                <a16:creationId xmlns:a16="http://schemas.microsoft.com/office/drawing/2014/main" id="{DE30763B-3F24-4470-8E1D-533EF5F9CB3B}"/>
              </a:ext>
            </a:extLst>
          </p:cNvPr>
          <p:cNvSpPr txBox="1"/>
          <p:nvPr/>
        </p:nvSpPr>
        <p:spPr>
          <a:xfrm>
            <a:off x="6129094" y="1106071"/>
            <a:ext cx="2749471" cy="646331"/>
          </a:xfrm>
          <a:prstGeom prst="rect">
            <a:avLst/>
          </a:prstGeom>
          <a:noFill/>
        </p:spPr>
        <p:txBody>
          <a:bodyPr wrap="none" rtlCol="0">
            <a:spAutoFit/>
          </a:bodyPr>
          <a:lstStyle/>
          <a:p>
            <a:r>
              <a:rPr lang="en-AU" sz="3600" dirty="0"/>
              <a:t>Attachments</a:t>
            </a:r>
          </a:p>
        </p:txBody>
      </p:sp>
    </p:spTree>
    <p:extLst>
      <p:ext uri="{BB962C8B-B14F-4D97-AF65-F5344CB8AC3E}">
        <p14:creationId xmlns:p14="http://schemas.microsoft.com/office/powerpoint/2010/main" val="389347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B680-6F8E-41A6-BACC-DF0A91C04326}"/>
              </a:ext>
            </a:extLst>
          </p:cNvPr>
          <p:cNvSpPr>
            <a:spLocks noGrp="1"/>
          </p:cNvSpPr>
          <p:nvPr>
            <p:ph type="title"/>
          </p:nvPr>
        </p:nvSpPr>
        <p:spPr/>
        <p:txBody>
          <a:bodyPr/>
          <a:lstStyle/>
          <a:p>
            <a:r>
              <a:rPr lang="en-AU" dirty="0"/>
              <a:t>CBS is an off-set arrangement</a:t>
            </a:r>
          </a:p>
        </p:txBody>
      </p:sp>
      <p:graphicFrame>
        <p:nvGraphicFramePr>
          <p:cNvPr id="8" name="Content Placeholder 7">
            <a:extLst>
              <a:ext uri="{FF2B5EF4-FFF2-40B4-BE49-F238E27FC236}">
                <a16:creationId xmlns:a16="http://schemas.microsoft.com/office/drawing/2014/main" id="{3A07DFFB-CCD7-4C96-8FDD-6B7445B94B4F}"/>
              </a:ext>
            </a:extLst>
          </p:cNvPr>
          <p:cNvGraphicFramePr>
            <a:graphicFrameLocks noGrp="1"/>
          </p:cNvGraphicFramePr>
          <p:nvPr>
            <p:ph idx="1"/>
            <p:extLst/>
          </p:nvPr>
        </p:nvGraphicFramePr>
        <p:xfrm>
          <a:off x="203628" y="2298301"/>
          <a:ext cx="2568071" cy="351880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4601899-76BB-4591-B1EB-61EE0C213BEA}"/>
              </a:ext>
            </a:extLst>
          </p:cNvPr>
          <p:cNvSpPr>
            <a:spLocks noGrp="1"/>
          </p:cNvSpPr>
          <p:nvPr>
            <p:ph type="sldNum" sz="quarter" idx="12"/>
          </p:nvPr>
        </p:nvSpPr>
        <p:spPr/>
        <p:txBody>
          <a:bodyPr/>
          <a:lstStyle/>
          <a:p>
            <a:fld id="{3B631932-953D-4D72-82E6-63316B100A06}" type="slidenum">
              <a:rPr lang="en-AU" smtClean="0"/>
              <a:t>10</a:t>
            </a:fld>
            <a:endParaRPr lang="en-AU" dirty="0"/>
          </a:p>
        </p:txBody>
      </p:sp>
      <p:sp>
        <p:nvSpPr>
          <p:cNvPr id="9" name="Right Brace 8">
            <a:extLst>
              <a:ext uri="{FF2B5EF4-FFF2-40B4-BE49-F238E27FC236}">
                <a16:creationId xmlns:a16="http://schemas.microsoft.com/office/drawing/2014/main" id="{AFEBA31D-EAB6-43C7-BDF2-3CEB3410E689}"/>
              </a:ext>
            </a:extLst>
          </p:cNvPr>
          <p:cNvSpPr/>
          <p:nvPr/>
        </p:nvSpPr>
        <p:spPr>
          <a:xfrm>
            <a:off x="2535415" y="2115967"/>
            <a:ext cx="892628" cy="3799114"/>
          </a:xfrm>
          <a:prstGeom prst="rightBrace">
            <a:avLst/>
          </a:prstGeom>
          <a:ln w="349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0" name="TextBox 9">
            <a:extLst>
              <a:ext uri="{FF2B5EF4-FFF2-40B4-BE49-F238E27FC236}">
                <a16:creationId xmlns:a16="http://schemas.microsoft.com/office/drawing/2014/main" id="{CA3A9392-8FAC-4650-9E07-8141B987C0BB}"/>
              </a:ext>
            </a:extLst>
          </p:cNvPr>
          <p:cNvSpPr txBox="1"/>
          <p:nvPr/>
        </p:nvSpPr>
        <p:spPr>
          <a:xfrm>
            <a:off x="3610379" y="3276860"/>
            <a:ext cx="1311728" cy="1477328"/>
          </a:xfrm>
          <a:prstGeom prst="rect">
            <a:avLst/>
          </a:prstGeom>
          <a:noFill/>
          <a:ln>
            <a:solidFill>
              <a:srgbClr val="C00000"/>
            </a:solidFill>
          </a:ln>
        </p:spPr>
        <p:txBody>
          <a:bodyPr wrap="square" rtlCol="0">
            <a:spAutoFit/>
          </a:bodyPr>
          <a:lstStyle/>
          <a:p>
            <a:pPr algn="ctr"/>
            <a:r>
              <a:rPr lang="en-AU" dirty="0"/>
              <a:t>One Account Agreement with Westpac</a:t>
            </a:r>
          </a:p>
        </p:txBody>
      </p:sp>
      <p:pic>
        <p:nvPicPr>
          <p:cNvPr id="30" name="Picture 29">
            <a:extLst>
              <a:ext uri="{FF2B5EF4-FFF2-40B4-BE49-F238E27FC236}">
                <a16:creationId xmlns:a16="http://schemas.microsoft.com/office/drawing/2014/main" id="{3AF43E67-B349-4832-90F8-BBC55FEA772C}"/>
              </a:ext>
            </a:extLst>
          </p:cNvPr>
          <p:cNvPicPr>
            <a:picLocks noChangeAspect="1"/>
          </p:cNvPicPr>
          <p:nvPr/>
        </p:nvPicPr>
        <p:blipFill>
          <a:blip r:embed="rId3"/>
          <a:stretch>
            <a:fillRect/>
          </a:stretch>
        </p:blipFill>
        <p:spPr>
          <a:xfrm>
            <a:off x="5713903" y="2298301"/>
            <a:ext cx="3239737" cy="3518807"/>
          </a:xfrm>
          <a:prstGeom prst="rect">
            <a:avLst/>
          </a:prstGeom>
        </p:spPr>
      </p:pic>
      <p:cxnSp>
        <p:nvCxnSpPr>
          <p:cNvPr id="31" name="Connector: Elbow 30">
            <a:extLst>
              <a:ext uri="{FF2B5EF4-FFF2-40B4-BE49-F238E27FC236}">
                <a16:creationId xmlns:a16="http://schemas.microsoft.com/office/drawing/2014/main" id="{AF6DC6AF-E641-4C70-9ECE-0128512E5390}"/>
              </a:ext>
            </a:extLst>
          </p:cNvPr>
          <p:cNvCxnSpPr>
            <a:cxnSpLocks/>
          </p:cNvCxnSpPr>
          <p:nvPr/>
        </p:nvCxnSpPr>
        <p:spPr>
          <a:xfrm flipV="1">
            <a:off x="2461935" y="2779995"/>
            <a:ext cx="5622951" cy="1104769"/>
          </a:xfrm>
          <a:prstGeom prst="bentConnector3">
            <a:avLst>
              <a:gd name="adj1" fmla="val 440"/>
            </a:avLst>
          </a:prstGeom>
          <a:ln w="31750">
            <a:solidFill>
              <a:srgbClr val="C00000"/>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B336281-F8B9-4A35-942B-F9E5C4C84AA0}"/>
              </a:ext>
            </a:extLst>
          </p:cNvPr>
          <p:cNvCxnSpPr/>
          <p:nvPr/>
        </p:nvCxnSpPr>
        <p:spPr>
          <a:xfrm>
            <a:off x="8112101" y="2823405"/>
            <a:ext cx="0" cy="119875"/>
          </a:xfrm>
          <a:prstGeom prst="line">
            <a:avLst/>
          </a:prstGeom>
          <a:ln w="28575">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70509600-CBC9-42F4-B967-3F516582C102}"/>
              </a:ext>
            </a:extLst>
          </p:cNvPr>
          <p:cNvSpPr/>
          <p:nvPr/>
        </p:nvSpPr>
        <p:spPr>
          <a:xfrm>
            <a:off x="3356459" y="5827553"/>
            <a:ext cx="2068285" cy="9020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Interest savings by reducing long term debt</a:t>
            </a:r>
          </a:p>
        </p:txBody>
      </p:sp>
      <p:cxnSp>
        <p:nvCxnSpPr>
          <p:cNvPr id="39" name="Connector: Curved 38">
            <a:extLst>
              <a:ext uri="{FF2B5EF4-FFF2-40B4-BE49-F238E27FC236}">
                <a16:creationId xmlns:a16="http://schemas.microsoft.com/office/drawing/2014/main" id="{4D0CF3C3-D2E6-4784-BDBC-9435EA14BCB4}"/>
              </a:ext>
            </a:extLst>
          </p:cNvPr>
          <p:cNvCxnSpPr>
            <a:cxnSpLocks/>
            <a:stCxn id="37" idx="2"/>
          </p:cNvCxnSpPr>
          <p:nvPr/>
        </p:nvCxnSpPr>
        <p:spPr>
          <a:xfrm rot="10800000">
            <a:off x="1242391" y="3904733"/>
            <a:ext cx="2114069" cy="237383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712F459-A0BD-4DFD-8EEE-E3F53F8524A4}"/>
              </a:ext>
            </a:extLst>
          </p:cNvPr>
          <p:cNvSpPr txBox="1"/>
          <p:nvPr/>
        </p:nvSpPr>
        <p:spPr>
          <a:xfrm>
            <a:off x="225808" y="835147"/>
            <a:ext cx="8918192" cy="769441"/>
          </a:xfrm>
          <a:prstGeom prst="rect">
            <a:avLst/>
          </a:prstGeom>
          <a:noFill/>
        </p:spPr>
        <p:txBody>
          <a:bodyPr wrap="square" rtlCol="0">
            <a:spAutoFit/>
          </a:bodyPr>
          <a:lstStyle/>
          <a:p>
            <a:r>
              <a:rPr lang="en-AU" sz="2200" dirty="0"/>
              <a:t>The CBS enables interest expense savings as long term debt can be repaid by off-setting surplus funds held by agencies in CBS Accounts.</a:t>
            </a:r>
          </a:p>
        </p:txBody>
      </p:sp>
      <p:cxnSp>
        <p:nvCxnSpPr>
          <p:cNvPr id="13" name="Connector: Curved 12">
            <a:extLst>
              <a:ext uri="{FF2B5EF4-FFF2-40B4-BE49-F238E27FC236}">
                <a16:creationId xmlns:a16="http://schemas.microsoft.com/office/drawing/2014/main" id="{445B9AF2-A1EF-4303-882A-594F93570C1D}"/>
              </a:ext>
            </a:extLst>
          </p:cNvPr>
          <p:cNvCxnSpPr>
            <a:cxnSpLocks/>
          </p:cNvCxnSpPr>
          <p:nvPr/>
        </p:nvCxnSpPr>
        <p:spPr>
          <a:xfrm rot="5400000">
            <a:off x="5081891" y="3566721"/>
            <a:ext cx="3115352" cy="2375394"/>
          </a:xfrm>
          <a:prstGeom prst="curvedConnector3">
            <a:avLst>
              <a:gd name="adj1" fmla="val 96962"/>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49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P spid="10"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AA78D0-6E71-4212-9AFB-ACB8748C23CA}"/>
              </a:ext>
            </a:extLst>
          </p:cNvPr>
          <p:cNvSpPr>
            <a:spLocks noGrp="1"/>
          </p:cNvSpPr>
          <p:nvPr>
            <p:ph type="sldNum" sz="quarter" idx="12"/>
          </p:nvPr>
        </p:nvSpPr>
        <p:spPr/>
        <p:txBody>
          <a:bodyPr/>
          <a:lstStyle/>
          <a:p>
            <a:fld id="{3B631932-953D-4D72-82E6-63316B100A06}" type="slidenum">
              <a:rPr lang="en-AU" smtClean="0"/>
              <a:t>1</a:t>
            </a:fld>
            <a:endParaRPr lang="en-AU" dirty="0"/>
          </a:p>
        </p:txBody>
      </p:sp>
      <p:sp>
        <p:nvSpPr>
          <p:cNvPr id="7" name="TextBox 6">
            <a:extLst>
              <a:ext uri="{FF2B5EF4-FFF2-40B4-BE49-F238E27FC236}">
                <a16:creationId xmlns:a16="http://schemas.microsoft.com/office/drawing/2014/main" id="{DE30763B-3F24-4470-8E1D-533EF5F9CB3B}"/>
              </a:ext>
            </a:extLst>
          </p:cNvPr>
          <p:cNvSpPr txBox="1"/>
          <p:nvPr/>
        </p:nvSpPr>
        <p:spPr>
          <a:xfrm>
            <a:off x="707390" y="1225711"/>
            <a:ext cx="6200736" cy="4349909"/>
          </a:xfrm>
          <a:prstGeom prst="rect">
            <a:avLst/>
          </a:prstGeom>
          <a:noFill/>
        </p:spPr>
        <p:txBody>
          <a:bodyPr wrap="none" rtlCol="0">
            <a:spAutoFit/>
          </a:bodyPr>
          <a:lstStyle/>
          <a:p>
            <a:pPr>
              <a:spcAft>
                <a:spcPts val="1200"/>
              </a:spcAft>
            </a:pPr>
            <a:r>
              <a:rPr lang="en-AU" sz="2800" dirty="0"/>
              <a:t>Agenda</a:t>
            </a:r>
          </a:p>
          <a:p>
            <a:pPr marL="342900" indent="-342900">
              <a:spcBef>
                <a:spcPts val="800"/>
              </a:spcBef>
              <a:spcAft>
                <a:spcPts val="800"/>
              </a:spcAft>
              <a:buFont typeface="Arial" panose="020B0604020202020204" pitchFamily="34" charset="0"/>
              <a:buChar char="•"/>
            </a:pPr>
            <a:r>
              <a:rPr lang="en-AU" sz="2000" dirty="0"/>
              <a:t>Background to the Central Banking System (CBS)</a:t>
            </a:r>
          </a:p>
          <a:p>
            <a:pPr marL="342900" indent="-342900">
              <a:spcBef>
                <a:spcPts val="800"/>
              </a:spcBef>
              <a:spcAft>
                <a:spcPts val="800"/>
              </a:spcAft>
              <a:buFont typeface="Arial" panose="020B0604020202020204" pitchFamily="34" charset="0"/>
              <a:buChar char="•"/>
            </a:pPr>
            <a:r>
              <a:rPr lang="en-AU" sz="2000" dirty="0"/>
              <a:t>Working Capital Project</a:t>
            </a:r>
          </a:p>
          <a:p>
            <a:pPr marL="342900" indent="-342900">
              <a:spcBef>
                <a:spcPts val="800"/>
              </a:spcBef>
              <a:spcAft>
                <a:spcPts val="800"/>
              </a:spcAft>
              <a:buFont typeface="Arial" panose="020B0604020202020204" pitchFamily="34" charset="0"/>
              <a:buChar char="•"/>
            </a:pPr>
            <a:r>
              <a:rPr lang="en-AU" sz="2000" dirty="0"/>
              <a:t>Government’s policy decision</a:t>
            </a:r>
          </a:p>
          <a:p>
            <a:pPr marL="342900" indent="-342900">
              <a:spcBef>
                <a:spcPts val="800"/>
              </a:spcBef>
              <a:spcAft>
                <a:spcPts val="800"/>
              </a:spcAft>
              <a:buFont typeface="Arial" panose="020B0604020202020204" pitchFamily="34" charset="0"/>
              <a:buChar char="•"/>
            </a:pPr>
            <a:r>
              <a:rPr lang="en-AU" sz="2000" dirty="0"/>
              <a:t>Central Banking System implementation</a:t>
            </a:r>
          </a:p>
          <a:p>
            <a:pPr marL="342900" indent="-342900">
              <a:spcBef>
                <a:spcPts val="800"/>
              </a:spcBef>
              <a:spcAft>
                <a:spcPts val="800"/>
              </a:spcAft>
              <a:buFont typeface="Arial" panose="020B0604020202020204" pitchFamily="34" charset="0"/>
              <a:buChar char="•"/>
            </a:pPr>
            <a:r>
              <a:rPr lang="en-AU" sz="2000" dirty="0"/>
              <a:t>Questions</a:t>
            </a:r>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endParaRPr lang="en-AU" sz="2400" dirty="0"/>
          </a:p>
        </p:txBody>
      </p:sp>
    </p:spTree>
    <p:extLst>
      <p:ext uri="{BB962C8B-B14F-4D97-AF65-F5344CB8AC3E}">
        <p14:creationId xmlns:p14="http://schemas.microsoft.com/office/powerpoint/2010/main" val="274823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Background to the CBS</a:t>
            </a:r>
          </a:p>
        </p:txBody>
      </p:sp>
      <p:sp>
        <p:nvSpPr>
          <p:cNvPr id="9" name="Freeform 8"/>
          <p:cNvSpPr/>
          <p:nvPr/>
        </p:nvSpPr>
        <p:spPr>
          <a:xfrm>
            <a:off x="1148346" y="5459456"/>
            <a:ext cx="1398911" cy="790066"/>
          </a:xfrm>
          <a:custGeom>
            <a:avLst/>
            <a:gdLst>
              <a:gd name="connsiteX0" fmla="*/ 0 w 1098181"/>
              <a:gd name="connsiteY0" fmla="*/ 43671 h 436710"/>
              <a:gd name="connsiteX1" fmla="*/ 43671 w 1098181"/>
              <a:gd name="connsiteY1" fmla="*/ 0 h 436710"/>
              <a:gd name="connsiteX2" fmla="*/ 1054510 w 1098181"/>
              <a:gd name="connsiteY2" fmla="*/ 0 h 436710"/>
              <a:gd name="connsiteX3" fmla="*/ 1098181 w 1098181"/>
              <a:gd name="connsiteY3" fmla="*/ 43671 h 436710"/>
              <a:gd name="connsiteX4" fmla="*/ 1098181 w 1098181"/>
              <a:gd name="connsiteY4" fmla="*/ 393039 h 436710"/>
              <a:gd name="connsiteX5" fmla="*/ 1054510 w 1098181"/>
              <a:gd name="connsiteY5" fmla="*/ 436710 h 436710"/>
              <a:gd name="connsiteX6" fmla="*/ 43671 w 1098181"/>
              <a:gd name="connsiteY6" fmla="*/ 436710 h 436710"/>
              <a:gd name="connsiteX7" fmla="*/ 0 w 1098181"/>
              <a:gd name="connsiteY7" fmla="*/ 393039 h 436710"/>
              <a:gd name="connsiteX8" fmla="*/ 0 w 1098181"/>
              <a:gd name="connsiteY8" fmla="*/ 43671 h 43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8181" h="436710">
                <a:moveTo>
                  <a:pt x="0" y="43671"/>
                </a:moveTo>
                <a:cubicBezTo>
                  <a:pt x="0" y="19552"/>
                  <a:pt x="19552" y="0"/>
                  <a:pt x="43671" y="0"/>
                </a:cubicBezTo>
                <a:lnTo>
                  <a:pt x="1054510" y="0"/>
                </a:lnTo>
                <a:cubicBezTo>
                  <a:pt x="1078629" y="0"/>
                  <a:pt x="1098181" y="19552"/>
                  <a:pt x="1098181" y="43671"/>
                </a:cubicBezTo>
                <a:lnTo>
                  <a:pt x="1098181" y="393039"/>
                </a:lnTo>
                <a:cubicBezTo>
                  <a:pt x="1098181" y="417158"/>
                  <a:pt x="1078629" y="436710"/>
                  <a:pt x="1054510" y="436710"/>
                </a:cubicBezTo>
                <a:lnTo>
                  <a:pt x="43671" y="436710"/>
                </a:lnTo>
                <a:cubicBezTo>
                  <a:pt x="19552" y="436710"/>
                  <a:pt x="0" y="417158"/>
                  <a:pt x="0" y="393039"/>
                </a:cubicBezTo>
                <a:lnTo>
                  <a:pt x="0" y="43671"/>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61" tIns="30571" rIns="39461" bIns="30571" numCol="1" spcCol="1270" anchor="ctr" anchorCtr="0">
            <a:noAutofit/>
          </a:bodyPr>
          <a:lstStyle/>
          <a:p>
            <a:pPr lvl="0" algn="ctr" defTabSz="622300">
              <a:lnSpc>
                <a:spcPct val="90000"/>
              </a:lnSpc>
              <a:spcBef>
                <a:spcPct val="0"/>
              </a:spcBef>
              <a:spcAft>
                <a:spcPct val="35000"/>
              </a:spcAft>
            </a:pPr>
            <a:r>
              <a:rPr lang="en-AU" kern="1200" dirty="0"/>
              <a:t>Agency bank accounts</a:t>
            </a:r>
          </a:p>
        </p:txBody>
      </p:sp>
      <p:sp>
        <p:nvSpPr>
          <p:cNvPr id="14" name="Freeform 13"/>
          <p:cNvSpPr/>
          <p:nvPr/>
        </p:nvSpPr>
        <p:spPr>
          <a:xfrm>
            <a:off x="6444342" y="4845316"/>
            <a:ext cx="1398911" cy="686229"/>
          </a:xfrm>
          <a:custGeom>
            <a:avLst/>
            <a:gdLst>
              <a:gd name="connsiteX0" fmla="*/ 0 w 1098181"/>
              <a:gd name="connsiteY0" fmla="*/ 43671 h 436710"/>
              <a:gd name="connsiteX1" fmla="*/ 43671 w 1098181"/>
              <a:gd name="connsiteY1" fmla="*/ 0 h 436710"/>
              <a:gd name="connsiteX2" fmla="*/ 1054510 w 1098181"/>
              <a:gd name="connsiteY2" fmla="*/ 0 h 436710"/>
              <a:gd name="connsiteX3" fmla="*/ 1098181 w 1098181"/>
              <a:gd name="connsiteY3" fmla="*/ 43671 h 436710"/>
              <a:gd name="connsiteX4" fmla="*/ 1098181 w 1098181"/>
              <a:gd name="connsiteY4" fmla="*/ 393039 h 436710"/>
              <a:gd name="connsiteX5" fmla="*/ 1054510 w 1098181"/>
              <a:gd name="connsiteY5" fmla="*/ 436710 h 436710"/>
              <a:gd name="connsiteX6" fmla="*/ 43671 w 1098181"/>
              <a:gd name="connsiteY6" fmla="*/ 436710 h 436710"/>
              <a:gd name="connsiteX7" fmla="*/ 0 w 1098181"/>
              <a:gd name="connsiteY7" fmla="*/ 393039 h 436710"/>
              <a:gd name="connsiteX8" fmla="*/ 0 w 1098181"/>
              <a:gd name="connsiteY8" fmla="*/ 43671 h 43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8181" h="436710">
                <a:moveTo>
                  <a:pt x="0" y="43671"/>
                </a:moveTo>
                <a:cubicBezTo>
                  <a:pt x="0" y="19552"/>
                  <a:pt x="19552" y="0"/>
                  <a:pt x="43671" y="0"/>
                </a:cubicBezTo>
                <a:lnTo>
                  <a:pt x="1054510" y="0"/>
                </a:lnTo>
                <a:cubicBezTo>
                  <a:pt x="1078629" y="0"/>
                  <a:pt x="1098181" y="19552"/>
                  <a:pt x="1098181" y="43671"/>
                </a:cubicBezTo>
                <a:lnTo>
                  <a:pt x="1098181" y="393039"/>
                </a:lnTo>
                <a:cubicBezTo>
                  <a:pt x="1098181" y="417158"/>
                  <a:pt x="1078629" y="436710"/>
                  <a:pt x="1054510" y="436710"/>
                </a:cubicBezTo>
                <a:lnTo>
                  <a:pt x="43671" y="436710"/>
                </a:lnTo>
                <a:cubicBezTo>
                  <a:pt x="19552" y="436710"/>
                  <a:pt x="0" y="417158"/>
                  <a:pt x="0" y="393039"/>
                </a:cubicBezTo>
                <a:lnTo>
                  <a:pt x="0" y="43671"/>
                </a:lnTo>
                <a:close/>
              </a:path>
            </a:pathLst>
          </a:custGeom>
          <a:solidFill>
            <a:schemeClr val="bg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61" tIns="30571" rIns="39461" bIns="30571" numCol="1" spcCol="1270" anchor="ctr" anchorCtr="0">
            <a:noAutofit/>
          </a:bodyPr>
          <a:lstStyle/>
          <a:p>
            <a:pPr lvl="0" algn="ctr" defTabSz="622300">
              <a:lnSpc>
                <a:spcPct val="90000"/>
              </a:lnSpc>
              <a:spcBef>
                <a:spcPct val="0"/>
              </a:spcBef>
              <a:spcAft>
                <a:spcPct val="35000"/>
              </a:spcAft>
            </a:pPr>
            <a:r>
              <a:rPr lang="en-AU" dirty="0">
                <a:solidFill>
                  <a:schemeClr val="tx1"/>
                </a:solidFill>
              </a:rPr>
              <a:t>Budget borrowings</a:t>
            </a:r>
            <a:endParaRPr lang="en-AU" kern="1200" dirty="0">
              <a:solidFill>
                <a:schemeClr val="tx1"/>
              </a:solidFill>
            </a:endParaRPr>
          </a:p>
        </p:txBody>
      </p:sp>
      <p:sp>
        <p:nvSpPr>
          <p:cNvPr id="4" name="Slide Number Placeholder 3"/>
          <p:cNvSpPr>
            <a:spLocks noGrp="1"/>
          </p:cNvSpPr>
          <p:nvPr>
            <p:ph type="sldNum" sz="quarter" idx="12"/>
          </p:nvPr>
        </p:nvSpPr>
        <p:spPr/>
        <p:txBody>
          <a:bodyPr/>
          <a:lstStyle/>
          <a:p>
            <a:fld id="{3B631932-953D-4D72-82E6-63316B100A06}" type="slidenum">
              <a:rPr lang="en-AU" smtClean="0"/>
              <a:t>2</a:t>
            </a:fld>
            <a:endParaRPr lang="en-AU" dirty="0"/>
          </a:p>
        </p:txBody>
      </p:sp>
      <p:sp>
        <p:nvSpPr>
          <p:cNvPr id="3" name="TextBox 2">
            <a:extLst>
              <a:ext uri="{FF2B5EF4-FFF2-40B4-BE49-F238E27FC236}">
                <a16:creationId xmlns:a16="http://schemas.microsoft.com/office/drawing/2014/main" id="{E303FB67-48FC-4F87-87A5-3F97E46BB48E}"/>
              </a:ext>
            </a:extLst>
          </p:cNvPr>
          <p:cNvSpPr txBox="1"/>
          <p:nvPr/>
        </p:nvSpPr>
        <p:spPr>
          <a:xfrm>
            <a:off x="354694" y="1677765"/>
            <a:ext cx="8354780" cy="2616101"/>
          </a:xfrm>
          <a:prstGeom prst="rect">
            <a:avLst/>
          </a:prstGeom>
          <a:noFill/>
        </p:spPr>
        <p:txBody>
          <a:bodyPr wrap="square" rtlCol="0">
            <a:spAutoFit/>
          </a:bodyPr>
          <a:lstStyle/>
          <a:p>
            <a:pPr marL="285750" indent="-285750">
              <a:buFont typeface="Arial" panose="020B0604020202020204" pitchFamily="34" charset="0"/>
              <a:buChar char="•"/>
            </a:pPr>
            <a:r>
              <a:rPr lang="en-AU" dirty="0"/>
              <a:t>Treasurer commissioned Ernst &amp; Young (E&amp;Y) to review the efficiency of Working Capital management.</a:t>
            </a:r>
          </a:p>
          <a:p>
            <a:pPr marL="285750" indent="-285750">
              <a:spcBef>
                <a:spcPts val="1200"/>
              </a:spcBef>
              <a:buFont typeface="Arial" panose="020B0604020202020204" pitchFamily="34" charset="0"/>
              <a:buChar char="•"/>
            </a:pPr>
            <a:r>
              <a:rPr lang="en-AU" dirty="0"/>
              <a:t>In May 2017 the findings were presented to Cabinet. In its findings E&amp;Y concluded: </a:t>
            </a:r>
          </a:p>
          <a:p>
            <a:pPr marL="742950" lvl="1" indent="-285750">
              <a:spcBef>
                <a:spcPts val="600"/>
              </a:spcBef>
              <a:buFont typeface="Arial" panose="020B0604020202020204" pitchFamily="34" charset="0"/>
              <a:buChar char="-"/>
            </a:pPr>
            <a:r>
              <a:rPr lang="en-AU" dirty="0"/>
              <a:t>approach to cash and banking was very decentralised in contrast with other states and large corporates; and</a:t>
            </a:r>
          </a:p>
          <a:p>
            <a:pPr marL="742950" lvl="1" indent="-285750">
              <a:spcBef>
                <a:spcPts val="600"/>
              </a:spcBef>
              <a:buFont typeface="Arial" panose="020B0604020202020204" pitchFamily="34" charset="0"/>
              <a:buChar char="-"/>
            </a:pPr>
            <a:r>
              <a:rPr lang="en-AU" dirty="0"/>
              <a:t>material cost impact on the budget. </a:t>
            </a:r>
          </a:p>
          <a:p>
            <a:endParaRPr lang="en-AU" dirty="0"/>
          </a:p>
        </p:txBody>
      </p:sp>
      <p:sp>
        <p:nvSpPr>
          <p:cNvPr id="5" name="TextBox 4">
            <a:extLst>
              <a:ext uri="{FF2B5EF4-FFF2-40B4-BE49-F238E27FC236}">
                <a16:creationId xmlns:a16="http://schemas.microsoft.com/office/drawing/2014/main" id="{C8B68894-4B53-4D73-92E8-B7F765871960}"/>
              </a:ext>
            </a:extLst>
          </p:cNvPr>
          <p:cNvSpPr txBox="1"/>
          <p:nvPr/>
        </p:nvSpPr>
        <p:spPr>
          <a:xfrm>
            <a:off x="309221" y="806877"/>
            <a:ext cx="8645544" cy="830997"/>
          </a:xfrm>
          <a:prstGeom prst="rect">
            <a:avLst/>
          </a:prstGeom>
          <a:noFill/>
        </p:spPr>
        <p:txBody>
          <a:bodyPr wrap="square" rtlCol="0">
            <a:spAutoFit/>
          </a:bodyPr>
          <a:lstStyle/>
          <a:p>
            <a:r>
              <a:rPr lang="en-AU" sz="2400" i="1" dirty="0"/>
              <a:t>The Government wanted to review if cash (working capital) resources were being managed efficiently.   </a:t>
            </a:r>
          </a:p>
        </p:txBody>
      </p:sp>
      <p:cxnSp>
        <p:nvCxnSpPr>
          <p:cNvPr id="11" name="Straight Connector 10">
            <a:extLst>
              <a:ext uri="{FF2B5EF4-FFF2-40B4-BE49-F238E27FC236}">
                <a16:creationId xmlns:a16="http://schemas.microsoft.com/office/drawing/2014/main" id="{090CE473-1046-4BB5-A2C9-A4461BFFE92C}"/>
              </a:ext>
            </a:extLst>
          </p:cNvPr>
          <p:cNvCxnSpPr>
            <a:cxnSpLocks/>
          </p:cNvCxnSpPr>
          <p:nvPr/>
        </p:nvCxnSpPr>
        <p:spPr>
          <a:xfrm>
            <a:off x="3084284" y="4649803"/>
            <a:ext cx="0" cy="20755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8834693-EC26-4D86-AFCA-8912A0AB7AF2}"/>
              </a:ext>
            </a:extLst>
          </p:cNvPr>
          <p:cNvCxnSpPr>
            <a:cxnSpLocks/>
          </p:cNvCxnSpPr>
          <p:nvPr/>
        </p:nvCxnSpPr>
        <p:spPr>
          <a:xfrm flipV="1">
            <a:off x="3077027" y="6725346"/>
            <a:ext cx="2910115" cy="217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59152D4-A83B-431F-BFFE-3C85A00A44F6}"/>
              </a:ext>
            </a:extLst>
          </p:cNvPr>
          <p:cNvCxnSpPr>
            <a:cxnSpLocks/>
          </p:cNvCxnSpPr>
          <p:nvPr/>
        </p:nvCxnSpPr>
        <p:spPr>
          <a:xfrm flipV="1">
            <a:off x="3077027" y="4757057"/>
            <a:ext cx="2725059" cy="132240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2953588-98F8-4119-94E7-B00399462482}"/>
              </a:ext>
            </a:extLst>
          </p:cNvPr>
          <p:cNvCxnSpPr>
            <a:cxnSpLocks/>
          </p:cNvCxnSpPr>
          <p:nvPr/>
        </p:nvCxnSpPr>
        <p:spPr>
          <a:xfrm>
            <a:off x="2547257" y="5847232"/>
            <a:ext cx="1008742" cy="0"/>
          </a:xfrm>
          <a:prstGeom prst="line">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4705769-2C6C-4BA7-85E9-E43735F86CE4}"/>
              </a:ext>
            </a:extLst>
          </p:cNvPr>
          <p:cNvCxnSpPr>
            <a:cxnSpLocks/>
          </p:cNvCxnSpPr>
          <p:nvPr/>
        </p:nvCxnSpPr>
        <p:spPr>
          <a:xfrm>
            <a:off x="4898570" y="5208603"/>
            <a:ext cx="1545772" cy="0"/>
          </a:xfrm>
          <a:prstGeom prst="line">
            <a:avLst/>
          </a:prstGeom>
          <a:ln w="50800">
            <a:solidFill>
              <a:srgbClr val="FF0000"/>
            </a:solidFill>
            <a:headEnd type="triangle" w="med" len="sm"/>
            <a:tailEnd type="none" w="lg" len="lg"/>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19C52CBB-115F-4DF6-96E6-2FBB0AA55843}"/>
              </a:ext>
            </a:extLst>
          </p:cNvPr>
          <p:cNvCxnSpPr>
            <a:cxnSpLocks/>
          </p:cNvCxnSpPr>
          <p:nvPr/>
        </p:nvCxnSpPr>
        <p:spPr>
          <a:xfrm rot="10800000" flipV="1">
            <a:off x="3556000" y="5208602"/>
            <a:ext cx="1342575" cy="645886"/>
          </a:xfrm>
          <a:prstGeom prst="bentConnector3">
            <a:avLst>
              <a:gd name="adj1" fmla="val -1351"/>
            </a:avLst>
          </a:prstGeom>
          <a:ln w="1905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6" name="TextBox 45">
            <a:extLst>
              <a:ext uri="{FF2B5EF4-FFF2-40B4-BE49-F238E27FC236}">
                <a16:creationId xmlns:a16="http://schemas.microsoft.com/office/drawing/2014/main" id="{42C2A9AF-C959-46C0-8ADC-137E54DA43DE}"/>
              </a:ext>
            </a:extLst>
          </p:cNvPr>
          <p:cNvSpPr txBox="1"/>
          <p:nvPr/>
        </p:nvSpPr>
        <p:spPr>
          <a:xfrm>
            <a:off x="2727367" y="4241765"/>
            <a:ext cx="2630848" cy="307777"/>
          </a:xfrm>
          <a:prstGeom prst="rect">
            <a:avLst/>
          </a:prstGeom>
          <a:noFill/>
        </p:spPr>
        <p:txBody>
          <a:bodyPr wrap="none" rtlCol="0">
            <a:spAutoFit/>
          </a:bodyPr>
          <a:lstStyle/>
          <a:p>
            <a:r>
              <a:rPr lang="en-AU" sz="1400" b="1" dirty="0"/>
              <a:t>Borrowing and Deposit rates</a:t>
            </a:r>
          </a:p>
        </p:txBody>
      </p:sp>
    </p:spTree>
    <p:extLst>
      <p:ext uri="{BB962C8B-B14F-4D97-AF65-F5344CB8AC3E}">
        <p14:creationId xmlns:p14="http://schemas.microsoft.com/office/powerpoint/2010/main" val="367972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Working Capital Project</a:t>
            </a:r>
          </a:p>
        </p:txBody>
      </p:sp>
      <p:sp>
        <p:nvSpPr>
          <p:cNvPr id="4" name="Slide Number Placeholder 3"/>
          <p:cNvSpPr>
            <a:spLocks noGrp="1"/>
          </p:cNvSpPr>
          <p:nvPr>
            <p:ph type="sldNum" sz="quarter" idx="12"/>
          </p:nvPr>
        </p:nvSpPr>
        <p:spPr/>
        <p:txBody>
          <a:bodyPr/>
          <a:lstStyle/>
          <a:p>
            <a:fld id="{3B631932-953D-4D72-82E6-63316B100A06}" type="slidenum">
              <a:rPr lang="en-AU" smtClean="0"/>
              <a:t>3</a:t>
            </a:fld>
            <a:endParaRPr lang="en-AU" dirty="0"/>
          </a:p>
        </p:txBody>
      </p:sp>
      <p:sp>
        <p:nvSpPr>
          <p:cNvPr id="3" name="TextBox 2">
            <a:extLst>
              <a:ext uri="{FF2B5EF4-FFF2-40B4-BE49-F238E27FC236}">
                <a16:creationId xmlns:a16="http://schemas.microsoft.com/office/drawing/2014/main" id="{E303FB67-48FC-4F87-87A5-3F97E46BB48E}"/>
              </a:ext>
            </a:extLst>
          </p:cNvPr>
          <p:cNvSpPr txBox="1"/>
          <p:nvPr/>
        </p:nvSpPr>
        <p:spPr>
          <a:xfrm>
            <a:off x="381898" y="2107603"/>
            <a:ext cx="7620943" cy="4570482"/>
          </a:xfrm>
          <a:prstGeom prst="rect">
            <a:avLst/>
          </a:prstGeom>
          <a:noFill/>
        </p:spPr>
        <p:txBody>
          <a:bodyPr wrap="square" rtlCol="0">
            <a:spAutoFit/>
          </a:bodyPr>
          <a:lstStyle/>
          <a:p>
            <a:pPr marL="285750" indent="-285750">
              <a:buFont typeface="Arial" panose="020B0604020202020204" pitchFamily="34" charset="0"/>
              <a:buChar char="•"/>
            </a:pPr>
            <a:r>
              <a:rPr lang="en-AU" sz="2000" dirty="0"/>
              <a:t>DTF established the Working Capital Project.</a:t>
            </a:r>
          </a:p>
          <a:p>
            <a:pPr marL="742950" lvl="1" indent="-285750">
              <a:spcBef>
                <a:spcPts val="600"/>
              </a:spcBef>
              <a:buFont typeface="Arial" panose="020B0604020202020204" pitchFamily="34" charset="0"/>
              <a:buChar char="-"/>
            </a:pPr>
            <a:endParaRPr lang="en-AU" sz="2000" dirty="0"/>
          </a:p>
          <a:p>
            <a:pPr marL="285750" lvl="1" indent="-285750">
              <a:lnSpc>
                <a:spcPct val="90000"/>
              </a:lnSpc>
              <a:spcBef>
                <a:spcPct val="0"/>
              </a:spcBef>
              <a:spcAft>
                <a:spcPct val="15000"/>
              </a:spcAft>
              <a:buFont typeface="Arial" panose="020B0604020202020204" pitchFamily="34" charset="0"/>
              <a:buChar char="•"/>
            </a:pPr>
            <a:r>
              <a:rPr lang="en-AU" sz="2000" dirty="0"/>
              <a:t>DTF completed a bank and investment account survey for all operating / investment accounts:</a:t>
            </a:r>
          </a:p>
          <a:p>
            <a:pPr marL="742950" lvl="1" indent="-285750">
              <a:lnSpc>
                <a:spcPct val="90000"/>
              </a:lnSpc>
              <a:spcBef>
                <a:spcPts val="600"/>
              </a:spcBef>
              <a:spcAft>
                <a:spcPct val="15000"/>
              </a:spcAft>
              <a:buFont typeface="Arial" panose="020B0604020202020204" pitchFamily="34" charset="0"/>
              <a:buChar char="-"/>
            </a:pPr>
            <a:r>
              <a:rPr lang="en-AU" sz="2000" dirty="0"/>
              <a:t>over 8,500 bank accounts across the General Government sector (including term deposit accounts).</a:t>
            </a:r>
          </a:p>
          <a:p>
            <a:pPr marL="285750" lvl="1" indent="-285750">
              <a:lnSpc>
                <a:spcPct val="90000"/>
              </a:lnSpc>
              <a:spcBef>
                <a:spcPts val="1800"/>
              </a:spcBef>
              <a:spcAft>
                <a:spcPct val="15000"/>
              </a:spcAft>
              <a:buFont typeface="Arial" panose="020B0604020202020204" pitchFamily="34" charset="0"/>
              <a:buChar char="•"/>
            </a:pPr>
            <a:r>
              <a:rPr lang="en-AU" sz="2000" dirty="0"/>
              <a:t>Advantages of the approach:</a:t>
            </a:r>
          </a:p>
          <a:p>
            <a:pPr marL="742950" lvl="1" indent="-285750">
              <a:lnSpc>
                <a:spcPct val="90000"/>
              </a:lnSpc>
              <a:spcBef>
                <a:spcPts val="600"/>
              </a:spcBef>
              <a:spcAft>
                <a:spcPct val="15000"/>
              </a:spcAft>
              <a:buFont typeface="Arial" panose="020B0604020202020204" pitchFamily="34" charset="0"/>
              <a:buChar char="-"/>
            </a:pPr>
            <a:r>
              <a:rPr lang="en-AU" sz="2000" dirty="0"/>
              <a:t>cash funding model to provide funding certainty to departments and agencies for spending; and</a:t>
            </a:r>
          </a:p>
          <a:p>
            <a:pPr marL="742950" lvl="1" indent="-285750">
              <a:lnSpc>
                <a:spcPct val="90000"/>
              </a:lnSpc>
              <a:spcBef>
                <a:spcPts val="600"/>
              </a:spcBef>
              <a:spcAft>
                <a:spcPct val="15000"/>
              </a:spcAft>
              <a:buFont typeface="Arial" panose="020B0604020202020204" pitchFamily="34" charset="0"/>
              <a:buChar char="-"/>
            </a:pPr>
            <a:r>
              <a:rPr lang="en-AU" sz="2000" dirty="0"/>
              <a:t>flexibility to choose transactional banker to provide tailored outcomes.</a:t>
            </a:r>
          </a:p>
          <a:p>
            <a:pPr marL="742950" lvl="1" indent="-285750">
              <a:spcBef>
                <a:spcPts val="600"/>
              </a:spcBef>
              <a:buFont typeface="Arial" panose="020B0604020202020204" pitchFamily="34" charset="0"/>
              <a:buChar char="-"/>
            </a:pPr>
            <a:endParaRPr lang="en-AU" sz="1600" dirty="0"/>
          </a:p>
          <a:p>
            <a:endParaRPr lang="en-AU" dirty="0"/>
          </a:p>
        </p:txBody>
      </p:sp>
      <p:sp>
        <p:nvSpPr>
          <p:cNvPr id="5" name="TextBox 4">
            <a:extLst>
              <a:ext uri="{FF2B5EF4-FFF2-40B4-BE49-F238E27FC236}">
                <a16:creationId xmlns:a16="http://schemas.microsoft.com/office/drawing/2014/main" id="{C8B68894-4B53-4D73-92E8-B7F765871960}"/>
              </a:ext>
            </a:extLst>
          </p:cNvPr>
          <p:cNvSpPr txBox="1"/>
          <p:nvPr/>
        </p:nvSpPr>
        <p:spPr>
          <a:xfrm>
            <a:off x="309221" y="905705"/>
            <a:ext cx="8645544" cy="1200329"/>
          </a:xfrm>
          <a:prstGeom prst="rect">
            <a:avLst/>
          </a:prstGeom>
          <a:noFill/>
        </p:spPr>
        <p:txBody>
          <a:bodyPr wrap="square" rtlCol="0">
            <a:spAutoFit/>
          </a:bodyPr>
          <a:lstStyle/>
          <a:p>
            <a:r>
              <a:rPr lang="en-AU" sz="2400" i="1" dirty="0"/>
              <a:t>Cabinet (PSBC) requested the Department of Treasury and Finance (DTF) to identify a model for implementing a Centralised Banking System.   </a:t>
            </a:r>
          </a:p>
        </p:txBody>
      </p:sp>
    </p:spTree>
    <p:extLst>
      <p:ext uri="{BB962C8B-B14F-4D97-AF65-F5344CB8AC3E}">
        <p14:creationId xmlns:p14="http://schemas.microsoft.com/office/powerpoint/2010/main" val="237054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B631932-953D-4D72-82E6-63316B100A06}" type="slidenum">
              <a:rPr lang="en-AU" smtClean="0"/>
              <a:t>4</a:t>
            </a:fld>
            <a:endParaRPr lang="en-AU" dirty="0"/>
          </a:p>
        </p:txBody>
      </p:sp>
      <p:sp>
        <p:nvSpPr>
          <p:cNvPr id="9" name="Title 1"/>
          <p:cNvSpPr>
            <a:spLocks noGrp="1"/>
          </p:cNvSpPr>
          <p:nvPr>
            <p:ph type="title"/>
          </p:nvPr>
        </p:nvSpPr>
        <p:spPr>
          <a:xfrm>
            <a:off x="34665" y="110882"/>
            <a:ext cx="8229600" cy="618596"/>
          </a:xfrm>
        </p:spPr>
        <p:txBody>
          <a:bodyPr>
            <a:normAutofit/>
          </a:bodyPr>
          <a:lstStyle/>
          <a:p>
            <a:r>
              <a:rPr lang="en-AU" dirty="0"/>
              <a:t>Government’s policy response – Establish a CBS</a:t>
            </a:r>
          </a:p>
        </p:txBody>
      </p:sp>
      <p:sp>
        <p:nvSpPr>
          <p:cNvPr id="34" name="TextBox 33"/>
          <p:cNvSpPr txBox="1"/>
          <p:nvPr/>
        </p:nvSpPr>
        <p:spPr>
          <a:xfrm>
            <a:off x="1374218" y="1872417"/>
            <a:ext cx="5900057" cy="338554"/>
          </a:xfrm>
          <a:prstGeom prst="rect">
            <a:avLst/>
          </a:prstGeom>
          <a:noFill/>
        </p:spPr>
        <p:txBody>
          <a:bodyPr wrap="square" rtlCol="0">
            <a:spAutoFit/>
          </a:bodyPr>
          <a:lstStyle/>
          <a:p>
            <a:pPr algn="ctr"/>
            <a:r>
              <a:rPr lang="en-AU" sz="1600" b="1" dirty="0"/>
              <a:t>GG Sector Financial Assets</a:t>
            </a:r>
          </a:p>
        </p:txBody>
      </p:sp>
      <p:sp>
        <p:nvSpPr>
          <p:cNvPr id="7" name="TextBox 6"/>
          <p:cNvSpPr txBox="1"/>
          <p:nvPr/>
        </p:nvSpPr>
        <p:spPr>
          <a:xfrm>
            <a:off x="446313" y="6078429"/>
            <a:ext cx="8218715" cy="615553"/>
          </a:xfrm>
          <a:prstGeom prst="rect">
            <a:avLst/>
          </a:prstGeom>
          <a:solidFill>
            <a:schemeClr val="bg2">
              <a:lumMod val="90000"/>
            </a:schemeClr>
          </a:solidFill>
        </p:spPr>
        <p:txBody>
          <a:bodyPr wrap="square" rtlCol="0">
            <a:spAutoFit/>
          </a:bodyPr>
          <a:lstStyle/>
          <a:p>
            <a:r>
              <a:rPr lang="en-AU" sz="1600" dirty="0"/>
              <a:t>The </a:t>
            </a:r>
            <a:r>
              <a:rPr lang="en-AU" sz="1600" b="1" dirty="0"/>
              <a:t>potential benefit to the Budget </a:t>
            </a:r>
            <a:r>
              <a:rPr lang="en-AU" sz="1600" dirty="0"/>
              <a:t>of centralising funds held outside the CBS are estimated to be around </a:t>
            </a:r>
            <a:r>
              <a:rPr lang="en-AU" sz="1600" b="1" dirty="0"/>
              <a:t>$125 million when fully implemented and funds fully utilised</a:t>
            </a:r>
            <a:r>
              <a:rPr lang="en-AU" dirty="0"/>
              <a:t>. </a:t>
            </a:r>
          </a:p>
        </p:txBody>
      </p:sp>
      <p:pic>
        <p:nvPicPr>
          <p:cNvPr id="10" name="Picture 9">
            <a:extLst>
              <a:ext uri="{FF2B5EF4-FFF2-40B4-BE49-F238E27FC236}">
                <a16:creationId xmlns:a16="http://schemas.microsoft.com/office/drawing/2014/main" id="{288B5298-083E-4E72-A75E-14FC84B003F8}"/>
              </a:ext>
            </a:extLst>
          </p:cNvPr>
          <p:cNvPicPr>
            <a:picLocks noChangeAspect="1"/>
          </p:cNvPicPr>
          <p:nvPr/>
        </p:nvPicPr>
        <p:blipFill>
          <a:blip r:embed="rId3"/>
          <a:stretch>
            <a:fillRect/>
          </a:stretch>
        </p:blipFill>
        <p:spPr>
          <a:xfrm>
            <a:off x="1457980" y="2284070"/>
            <a:ext cx="5900057" cy="3463471"/>
          </a:xfrm>
          <a:prstGeom prst="rect">
            <a:avLst/>
          </a:prstGeom>
          <a:effectLst>
            <a:softEdge rad="0"/>
          </a:effectLst>
        </p:spPr>
      </p:pic>
      <p:sp>
        <p:nvSpPr>
          <p:cNvPr id="21" name="TextBox 20">
            <a:extLst>
              <a:ext uri="{FF2B5EF4-FFF2-40B4-BE49-F238E27FC236}">
                <a16:creationId xmlns:a16="http://schemas.microsoft.com/office/drawing/2014/main" id="{3FB48849-C5DB-428A-ADCE-1826C1FC9959}"/>
              </a:ext>
            </a:extLst>
          </p:cNvPr>
          <p:cNvSpPr txBox="1"/>
          <p:nvPr/>
        </p:nvSpPr>
        <p:spPr>
          <a:xfrm>
            <a:off x="309221" y="922155"/>
            <a:ext cx="8645544" cy="830997"/>
          </a:xfrm>
          <a:prstGeom prst="rect">
            <a:avLst/>
          </a:prstGeom>
          <a:noFill/>
        </p:spPr>
        <p:txBody>
          <a:bodyPr wrap="square" rtlCol="0">
            <a:spAutoFit/>
          </a:bodyPr>
          <a:lstStyle/>
          <a:p>
            <a:r>
              <a:rPr lang="en-AU" sz="2400" i="1" dirty="0"/>
              <a:t>Holdings of surplus funds on the General Government (GG) sector are large, and growing.   </a:t>
            </a:r>
          </a:p>
        </p:txBody>
      </p:sp>
    </p:spTree>
    <p:extLst>
      <p:ext uri="{BB962C8B-B14F-4D97-AF65-F5344CB8AC3E}">
        <p14:creationId xmlns:p14="http://schemas.microsoft.com/office/powerpoint/2010/main" val="225331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Central Banking System</a:t>
            </a:r>
          </a:p>
        </p:txBody>
      </p:sp>
      <p:sp>
        <p:nvSpPr>
          <p:cNvPr id="4" name="Slide Number Placeholder 3"/>
          <p:cNvSpPr>
            <a:spLocks noGrp="1"/>
          </p:cNvSpPr>
          <p:nvPr>
            <p:ph type="sldNum" sz="quarter" idx="12"/>
          </p:nvPr>
        </p:nvSpPr>
        <p:spPr/>
        <p:txBody>
          <a:bodyPr/>
          <a:lstStyle/>
          <a:p>
            <a:fld id="{3B631932-953D-4D72-82E6-63316B100A06}" type="slidenum">
              <a:rPr lang="en-AU" smtClean="0"/>
              <a:t>5</a:t>
            </a:fld>
            <a:endParaRPr lang="en-AU" dirty="0"/>
          </a:p>
        </p:txBody>
      </p:sp>
      <p:sp>
        <p:nvSpPr>
          <p:cNvPr id="3" name="TextBox 2">
            <a:extLst>
              <a:ext uri="{FF2B5EF4-FFF2-40B4-BE49-F238E27FC236}">
                <a16:creationId xmlns:a16="http://schemas.microsoft.com/office/drawing/2014/main" id="{E303FB67-48FC-4F87-87A5-3F97E46BB48E}"/>
              </a:ext>
            </a:extLst>
          </p:cNvPr>
          <p:cNvSpPr txBox="1"/>
          <p:nvPr/>
        </p:nvSpPr>
        <p:spPr>
          <a:xfrm>
            <a:off x="309221" y="1829729"/>
            <a:ext cx="7745186" cy="4588949"/>
          </a:xfrm>
          <a:prstGeom prst="rect">
            <a:avLst/>
          </a:prstGeom>
          <a:noFill/>
        </p:spPr>
        <p:txBody>
          <a:bodyPr wrap="square" rtlCol="0">
            <a:spAutoFit/>
          </a:bodyPr>
          <a:lstStyle/>
          <a:p>
            <a:pPr marL="285750" indent="-285750">
              <a:buFont typeface="Arial" panose="020B0604020202020204" pitchFamily="34" charset="0"/>
              <a:buChar char="•"/>
            </a:pPr>
            <a:r>
              <a:rPr lang="en-AU" dirty="0"/>
              <a:t>Eligible Financial Assets (surplus funds) held by agencies is limited to depositing in the CBS:</a:t>
            </a:r>
          </a:p>
          <a:p>
            <a:pPr marL="742950" lvl="1" indent="-285750">
              <a:lnSpc>
                <a:spcPct val="90000"/>
              </a:lnSpc>
              <a:spcBef>
                <a:spcPts val="600"/>
              </a:spcBef>
              <a:spcAft>
                <a:spcPct val="15000"/>
              </a:spcAft>
              <a:buFont typeface="Arial" panose="020B0604020202020204" pitchFamily="34" charset="0"/>
              <a:buChar char="-"/>
            </a:pPr>
            <a:r>
              <a:rPr lang="en-AU" dirty="0"/>
              <a:t>accounts held with the State’s banker – Westpac. Previously funds had to be held with Treasury Corporation of Victoria; and</a:t>
            </a:r>
          </a:p>
          <a:p>
            <a:pPr marL="742950" lvl="1" indent="-285750">
              <a:lnSpc>
                <a:spcPct val="90000"/>
              </a:lnSpc>
              <a:spcBef>
                <a:spcPts val="600"/>
              </a:spcBef>
              <a:spcAft>
                <a:spcPct val="15000"/>
              </a:spcAft>
              <a:buFont typeface="Arial" panose="020B0604020202020204" pitchFamily="34" charset="0"/>
              <a:buChar char="-"/>
            </a:pPr>
            <a:r>
              <a:rPr lang="en-AU" dirty="0"/>
              <a:t>for most schools, this meant simply linking existing Westpac accounts.</a:t>
            </a:r>
          </a:p>
          <a:p>
            <a:pPr marL="285750" indent="-285750">
              <a:spcBef>
                <a:spcPts val="1200"/>
              </a:spcBef>
              <a:spcAft>
                <a:spcPts val="600"/>
              </a:spcAft>
              <a:buFont typeface="Arial" panose="020B0604020202020204" pitchFamily="34" charset="0"/>
              <a:buChar char="•"/>
            </a:pPr>
            <a:r>
              <a:rPr lang="en-AU" dirty="0"/>
              <a:t>CBS accounts continue to be paid a market based interest rate.</a:t>
            </a:r>
          </a:p>
          <a:p>
            <a:pPr marL="285750" indent="-285750">
              <a:spcBef>
                <a:spcPts val="1200"/>
              </a:spcBef>
              <a:spcAft>
                <a:spcPts val="600"/>
              </a:spcAft>
              <a:buFont typeface="Arial" panose="020B0604020202020204" pitchFamily="34" charset="0"/>
              <a:buChar char="•"/>
            </a:pPr>
            <a:r>
              <a:rPr lang="en-AU" dirty="0"/>
              <a:t>Transactional bank accounts can continue to be held with another bank.</a:t>
            </a:r>
          </a:p>
          <a:p>
            <a:pPr marL="285750" indent="-285750">
              <a:spcBef>
                <a:spcPts val="1200"/>
              </a:spcBef>
              <a:buFont typeface="Arial" panose="020B0604020202020204" pitchFamily="34" charset="0"/>
              <a:buChar char="•"/>
            </a:pPr>
            <a:r>
              <a:rPr lang="en-AU" dirty="0"/>
              <a:t>Policy amended:</a:t>
            </a:r>
          </a:p>
          <a:p>
            <a:pPr marL="742950" lvl="1" indent="-285750">
              <a:lnSpc>
                <a:spcPct val="90000"/>
              </a:lnSpc>
              <a:spcBef>
                <a:spcPts val="600"/>
              </a:spcBef>
              <a:spcAft>
                <a:spcPct val="15000"/>
              </a:spcAft>
              <a:buFont typeface="Arial" panose="020B0604020202020204" pitchFamily="34" charset="0"/>
              <a:buChar char="-"/>
            </a:pPr>
            <a:r>
              <a:rPr lang="en-AU" dirty="0"/>
              <a:t>ability to hold $2.0 million outside of the centralised system removed; and</a:t>
            </a:r>
          </a:p>
          <a:p>
            <a:pPr marL="742950" lvl="1" indent="-285750">
              <a:lnSpc>
                <a:spcPct val="90000"/>
              </a:lnSpc>
              <a:spcBef>
                <a:spcPts val="600"/>
              </a:spcBef>
              <a:spcAft>
                <a:spcPct val="15000"/>
              </a:spcAft>
              <a:buFont typeface="Arial" panose="020B0604020202020204" pitchFamily="34" charset="0"/>
              <a:buChar char="-"/>
            </a:pPr>
            <a:r>
              <a:rPr lang="en-AU" dirty="0"/>
              <a:t>minimal balances to be held in a transactional bank account.</a:t>
            </a:r>
          </a:p>
          <a:p>
            <a:endParaRPr lang="en-AU" dirty="0"/>
          </a:p>
        </p:txBody>
      </p:sp>
      <p:sp>
        <p:nvSpPr>
          <p:cNvPr id="5" name="TextBox 4">
            <a:extLst>
              <a:ext uri="{FF2B5EF4-FFF2-40B4-BE49-F238E27FC236}">
                <a16:creationId xmlns:a16="http://schemas.microsoft.com/office/drawing/2014/main" id="{C8B68894-4B53-4D73-92E8-B7F765871960}"/>
              </a:ext>
            </a:extLst>
          </p:cNvPr>
          <p:cNvSpPr txBox="1"/>
          <p:nvPr/>
        </p:nvSpPr>
        <p:spPr>
          <a:xfrm>
            <a:off x="309221" y="998732"/>
            <a:ext cx="8645544" cy="830997"/>
          </a:xfrm>
          <a:prstGeom prst="rect">
            <a:avLst/>
          </a:prstGeom>
          <a:noFill/>
        </p:spPr>
        <p:txBody>
          <a:bodyPr wrap="square" rtlCol="0">
            <a:spAutoFit/>
          </a:bodyPr>
          <a:lstStyle/>
          <a:p>
            <a:r>
              <a:rPr lang="en-AU" sz="2400" i="1" dirty="0"/>
              <a:t>DTF recommended an operational model for a CBS. This model was approved by the Treasurer in late 2018.    </a:t>
            </a:r>
          </a:p>
        </p:txBody>
      </p:sp>
    </p:spTree>
    <p:extLst>
      <p:ext uri="{BB962C8B-B14F-4D97-AF65-F5344CB8AC3E}">
        <p14:creationId xmlns:p14="http://schemas.microsoft.com/office/powerpoint/2010/main" val="272765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B047-33D7-4DB3-B7F2-67684668BA40}"/>
              </a:ext>
            </a:extLst>
          </p:cNvPr>
          <p:cNvSpPr>
            <a:spLocks noGrp="1"/>
          </p:cNvSpPr>
          <p:nvPr>
            <p:ph type="title"/>
          </p:nvPr>
        </p:nvSpPr>
        <p:spPr/>
        <p:txBody>
          <a:bodyPr>
            <a:normAutofit/>
          </a:bodyPr>
          <a:lstStyle/>
          <a:p>
            <a:r>
              <a:rPr lang="en-AU" dirty="0"/>
              <a:t>Central Banking System – impact on schools</a:t>
            </a:r>
          </a:p>
        </p:txBody>
      </p:sp>
      <p:sp>
        <p:nvSpPr>
          <p:cNvPr id="4" name="Slide Number Placeholder 3">
            <a:extLst>
              <a:ext uri="{FF2B5EF4-FFF2-40B4-BE49-F238E27FC236}">
                <a16:creationId xmlns:a16="http://schemas.microsoft.com/office/drawing/2014/main" id="{14504D39-FF32-4DCD-A61B-5D34EEC3F99B}"/>
              </a:ext>
            </a:extLst>
          </p:cNvPr>
          <p:cNvSpPr>
            <a:spLocks noGrp="1"/>
          </p:cNvSpPr>
          <p:nvPr>
            <p:ph type="sldNum" sz="quarter" idx="12"/>
          </p:nvPr>
        </p:nvSpPr>
        <p:spPr/>
        <p:txBody>
          <a:bodyPr/>
          <a:lstStyle/>
          <a:p>
            <a:fld id="{3B631932-953D-4D72-82E6-63316B100A06}" type="slidenum">
              <a:rPr lang="en-AU" smtClean="0"/>
              <a:t>6</a:t>
            </a:fld>
            <a:endParaRPr lang="en-AU" dirty="0"/>
          </a:p>
        </p:txBody>
      </p:sp>
      <p:graphicFrame>
        <p:nvGraphicFramePr>
          <p:cNvPr id="5" name="Content Placeholder 4">
            <a:extLst>
              <a:ext uri="{FF2B5EF4-FFF2-40B4-BE49-F238E27FC236}">
                <a16:creationId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4250784653"/>
              </p:ext>
            </p:extLst>
          </p:nvPr>
        </p:nvGraphicFramePr>
        <p:xfrm>
          <a:off x="413425" y="1094014"/>
          <a:ext cx="8534632" cy="56531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186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Banking System – continued flexibility</a:t>
            </a:r>
            <a:endParaRPr lang="en-AU" dirty="0"/>
          </a:p>
        </p:txBody>
      </p:sp>
      <p:sp>
        <p:nvSpPr>
          <p:cNvPr id="3" name="Content Placeholder 2"/>
          <p:cNvSpPr>
            <a:spLocks noGrp="1"/>
          </p:cNvSpPr>
          <p:nvPr>
            <p:ph idx="1"/>
          </p:nvPr>
        </p:nvSpPr>
        <p:spPr>
          <a:xfrm>
            <a:off x="517810" y="2240629"/>
            <a:ext cx="8228366" cy="4040654"/>
          </a:xfrm>
        </p:spPr>
        <p:txBody>
          <a:bodyPr>
            <a:noAutofit/>
          </a:bodyPr>
          <a:lstStyle/>
          <a:p>
            <a:pPr marL="285750" indent="-285750">
              <a:lnSpc>
                <a:spcPct val="110000"/>
              </a:lnSpc>
              <a:spcBef>
                <a:spcPts val="600"/>
              </a:spcBef>
              <a:spcAft>
                <a:spcPts val="600"/>
              </a:spcAft>
            </a:pPr>
            <a:r>
              <a:rPr lang="en-US" sz="1800" dirty="0"/>
              <a:t>Central account, but the timing of expenditure continues to be at the discretion of the schools. </a:t>
            </a:r>
          </a:p>
          <a:p>
            <a:pPr marL="285750" indent="-285750">
              <a:lnSpc>
                <a:spcPct val="110000"/>
              </a:lnSpc>
              <a:spcBef>
                <a:spcPts val="600"/>
              </a:spcBef>
              <a:spcAft>
                <a:spcPts val="600"/>
              </a:spcAft>
            </a:pPr>
            <a:r>
              <a:rPr lang="en-US" sz="1800" dirty="0"/>
              <a:t>Transactional accounts can be maintained:</a:t>
            </a:r>
          </a:p>
          <a:p>
            <a:pPr marL="685800" lvl="1">
              <a:lnSpc>
                <a:spcPct val="110000"/>
              </a:lnSpc>
              <a:spcBef>
                <a:spcPts val="0"/>
              </a:spcBef>
            </a:pPr>
            <a:r>
              <a:rPr lang="en-US" sz="1800" dirty="0"/>
              <a:t>with your current bank as long as balances are kept to a minimum; and</a:t>
            </a:r>
          </a:p>
          <a:p>
            <a:pPr marL="685800" lvl="1">
              <a:lnSpc>
                <a:spcPct val="110000"/>
              </a:lnSpc>
              <a:spcBef>
                <a:spcPts val="0"/>
              </a:spcBef>
            </a:pPr>
            <a:r>
              <a:rPr lang="en-US" sz="1800" dirty="0"/>
              <a:t>need for schools to use a local bank in their community recognised.</a:t>
            </a:r>
          </a:p>
          <a:p>
            <a:pPr marL="285750" indent="-285750">
              <a:lnSpc>
                <a:spcPct val="110000"/>
              </a:lnSpc>
              <a:spcBef>
                <a:spcPts val="600"/>
              </a:spcBef>
              <a:spcAft>
                <a:spcPts val="600"/>
              </a:spcAft>
            </a:pPr>
            <a:r>
              <a:rPr lang="en-US" sz="1800" dirty="0"/>
              <a:t>Locally raised funds do not have to be held in a CBS account.</a:t>
            </a:r>
          </a:p>
          <a:p>
            <a:pPr marL="285750" indent="-285750">
              <a:lnSpc>
                <a:spcPct val="110000"/>
              </a:lnSpc>
              <a:spcBef>
                <a:spcPts val="600"/>
              </a:spcBef>
              <a:spcAft>
                <a:spcPts val="600"/>
              </a:spcAft>
            </a:pPr>
            <a:r>
              <a:rPr lang="en-US" sz="1800" dirty="0"/>
              <a:t>Attractive accounts features include:</a:t>
            </a:r>
          </a:p>
          <a:p>
            <a:pPr marL="685800" lvl="1">
              <a:lnSpc>
                <a:spcPct val="110000"/>
              </a:lnSpc>
              <a:spcBef>
                <a:spcPts val="0"/>
              </a:spcBef>
            </a:pPr>
            <a:r>
              <a:rPr lang="en-US" sz="1800" dirty="0"/>
              <a:t>At call</a:t>
            </a:r>
          </a:p>
          <a:p>
            <a:pPr marL="685800" lvl="1">
              <a:lnSpc>
                <a:spcPct val="110000"/>
              </a:lnSpc>
              <a:spcBef>
                <a:spcPts val="0"/>
              </a:spcBef>
            </a:pPr>
            <a:r>
              <a:rPr lang="en-US" sz="1800" dirty="0"/>
              <a:t>Reserve Bank cash rate plus 40 basis points</a:t>
            </a:r>
          </a:p>
          <a:p>
            <a:pPr marL="685800" lvl="1">
              <a:lnSpc>
                <a:spcPct val="110000"/>
              </a:lnSpc>
              <a:spcBef>
                <a:spcPts val="0"/>
              </a:spcBef>
            </a:pPr>
            <a:r>
              <a:rPr lang="en-US" sz="1800" dirty="0"/>
              <a:t>significant advantages of the State’s banking services contract</a:t>
            </a:r>
          </a:p>
          <a:p>
            <a:pPr marL="685800" lvl="1">
              <a:lnSpc>
                <a:spcPct val="110000"/>
              </a:lnSpc>
              <a:spcBef>
                <a:spcPts val="0"/>
              </a:spcBef>
            </a:pPr>
            <a:r>
              <a:rPr lang="en-US" sz="1800" dirty="0"/>
              <a:t>same Westpac account arrangements.</a:t>
            </a:r>
            <a:endParaRPr lang="en-AU" sz="1800" dirty="0"/>
          </a:p>
        </p:txBody>
      </p:sp>
      <p:sp>
        <p:nvSpPr>
          <p:cNvPr id="4" name="Slide Number Placeholder 3"/>
          <p:cNvSpPr>
            <a:spLocks noGrp="1"/>
          </p:cNvSpPr>
          <p:nvPr>
            <p:ph type="sldNum" sz="quarter" idx="12"/>
          </p:nvPr>
        </p:nvSpPr>
        <p:spPr/>
        <p:txBody>
          <a:bodyPr/>
          <a:lstStyle/>
          <a:p>
            <a:fld id="{3B631932-953D-4D72-82E6-63316B100A06}" type="slidenum">
              <a:rPr lang="en-AU" smtClean="0"/>
              <a:t>7</a:t>
            </a:fld>
            <a:endParaRPr lang="en-AU" dirty="0"/>
          </a:p>
        </p:txBody>
      </p:sp>
      <p:sp>
        <p:nvSpPr>
          <p:cNvPr id="5" name="TextBox 4">
            <a:extLst>
              <a:ext uri="{FF2B5EF4-FFF2-40B4-BE49-F238E27FC236}">
                <a16:creationId xmlns:a16="http://schemas.microsoft.com/office/drawing/2014/main" id="{52B86D98-F580-4F56-ABF3-248C35C946FC}"/>
              </a:ext>
            </a:extLst>
          </p:cNvPr>
          <p:cNvSpPr txBox="1"/>
          <p:nvPr/>
        </p:nvSpPr>
        <p:spPr>
          <a:xfrm>
            <a:off x="309221" y="951430"/>
            <a:ext cx="8645544" cy="1200329"/>
          </a:xfrm>
          <a:prstGeom prst="rect">
            <a:avLst/>
          </a:prstGeom>
          <a:noFill/>
        </p:spPr>
        <p:txBody>
          <a:bodyPr wrap="square" rtlCol="0">
            <a:spAutoFit/>
          </a:bodyPr>
          <a:lstStyle/>
          <a:p>
            <a:r>
              <a:rPr lang="en-AU" sz="2400" i="1" dirty="0"/>
              <a:t>The CBS is centrally managed. This allows the State to achieve $125 million of savings whilst preserving the current benefits for agencies</a:t>
            </a:r>
            <a:r>
              <a:rPr lang="en-AU" sz="2000" i="1" dirty="0"/>
              <a:t>.    </a:t>
            </a:r>
            <a:endParaRPr lang="en-AU" i="1" dirty="0"/>
          </a:p>
        </p:txBody>
      </p:sp>
    </p:spTree>
    <p:extLst>
      <p:ext uri="{BB962C8B-B14F-4D97-AF65-F5344CB8AC3E}">
        <p14:creationId xmlns:p14="http://schemas.microsoft.com/office/powerpoint/2010/main" val="401660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AA78D0-6E71-4212-9AFB-ACB8748C23CA}"/>
              </a:ext>
            </a:extLst>
          </p:cNvPr>
          <p:cNvSpPr>
            <a:spLocks noGrp="1"/>
          </p:cNvSpPr>
          <p:nvPr>
            <p:ph type="sldNum" sz="quarter" idx="12"/>
          </p:nvPr>
        </p:nvSpPr>
        <p:spPr/>
        <p:txBody>
          <a:bodyPr/>
          <a:lstStyle/>
          <a:p>
            <a:fld id="{3B631932-953D-4D72-82E6-63316B100A06}" type="slidenum">
              <a:rPr lang="en-AU" smtClean="0"/>
              <a:t>8</a:t>
            </a:fld>
            <a:endParaRPr lang="en-AU" dirty="0"/>
          </a:p>
        </p:txBody>
      </p:sp>
      <p:sp>
        <p:nvSpPr>
          <p:cNvPr id="7" name="TextBox 6">
            <a:extLst>
              <a:ext uri="{FF2B5EF4-FFF2-40B4-BE49-F238E27FC236}">
                <a16:creationId xmlns:a16="http://schemas.microsoft.com/office/drawing/2014/main" id="{DE30763B-3F24-4470-8E1D-533EF5F9CB3B}"/>
              </a:ext>
            </a:extLst>
          </p:cNvPr>
          <p:cNvSpPr txBox="1"/>
          <p:nvPr/>
        </p:nvSpPr>
        <p:spPr>
          <a:xfrm>
            <a:off x="2442186" y="2481943"/>
            <a:ext cx="3648756" cy="1015663"/>
          </a:xfrm>
          <a:prstGeom prst="rect">
            <a:avLst/>
          </a:prstGeom>
          <a:noFill/>
        </p:spPr>
        <p:txBody>
          <a:bodyPr wrap="none" rtlCol="0">
            <a:spAutoFit/>
          </a:bodyPr>
          <a:lstStyle/>
          <a:p>
            <a:r>
              <a:rPr lang="en-AU" sz="6000" dirty="0"/>
              <a:t>Questions</a:t>
            </a:r>
          </a:p>
        </p:txBody>
      </p:sp>
    </p:spTree>
    <p:extLst>
      <p:ext uri="{BB962C8B-B14F-4D97-AF65-F5344CB8AC3E}">
        <p14:creationId xmlns:p14="http://schemas.microsoft.com/office/powerpoint/2010/main" val="917605312"/>
      </p:ext>
    </p:extLst>
  </p:cSld>
  <p:clrMapOvr>
    <a:masterClrMapping/>
  </p:clrMapOvr>
</p:sld>
</file>

<file path=ppt/theme/theme1.xml><?xml version="1.0" encoding="utf-8"?>
<a:theme xmlns:a="http://schemas.openxmlformats.org/drawingml/2006/main" name="DTF standard">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FFFFFF"/>
      </a:hlink>
      <a:folHlink>
        <a:srgbClr val="FFFFFF"/>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TF original 4:3">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TF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TF original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DTF standard</Template>
  <TotalTime>10868</TotalTime>
  <Words>623</Words>
  <Application>Microsoft Office PowerPoint</Application>
  <PresentationFormat>On-screen Show (4:3)</PresentationFormat>
  <Paragraphs>77</Paragraphs>
  <Slides>11</Slides>
  <Notes>5</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11</vt:i4>
      </vt:variant>
    </vt:vector>
  </HeadingPairs>
  <TitlesOfParts>
    <vt:vector size="17" baseType="lpstr">
      <vt:lpstr>Arial</vt:lpstr>
      <vt:lpstr>Wingdings</vt:lpstr>
      <vt:lpstr>DTF standard</vt:lpstr>
      <vt:lpstr>DTF original 4:3</vt:lpstr>
      <vt:lpstr>DTF 16:9</vt:lpstr>
      <vt:lpstr>DTF original 16:9</vt:lpstr>
      <vt:lpstr>The Central Banking System Implementation of Global Best Practice  March 2019</vt:lpstr>
      <vt:lpstr>PowerPoint Presentation</vt:lpstr>
      <vt:lpstr>Background to the CBS</vt:lpstr>
      <vt:lpstr>Working Capital Project</vt:lpstr>
      <vt:lpstr>Government’s policy response – Establish a CBS</vt:lpstr>
      <vt:lpstr>Central Banking System</vt:lpstr>
      <vt:lpstr>Central Banking System – impact on schools</vt:lpstr>
      <vt:lpstr>Central Banking System – continued flexibility</vt:lpstr>
      <vt:lpstr>PowerPoint Presentation</vt:lpstr>
      <vt:lpstr>PowerPoint Presentation</vt:lpstr>
      <vt:lpstr>CBS is an off-set arrangement</vt:lpstr>
    </vt:vector>
  </TitlesOfParts>
  <Company>Victorian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Rohan Boag</dc:creator>
  <cp:lastModifiedBy>Sadler, Denise D</cp:lastModifiedBy>
  <cp:revision>712</cp:revision>
  <cp:lastPrinted>2018-11-06T23:49:46Z</cp:lastPrinted>
  <dcterms:created xsi:type="dcterms:W3CDTF">2017-08-30T00:05:10Z</dcterms:created>
  <dcterms:modified xsi:type="dcterms:W3CDTF">2019-03-20T02:58:45Z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5fb9f752-200e-43de-bf3e-3d3764fc664b</vt:lpwstr>
  </property>
  <property fmtid="{D5CDD505-2E9C-101B-9397-08002B2CF9AE}" pid="3" name="PSPFClassification">
    <vt:lpwstr>Do Not Mark</vt:lpwstr>
  </property>
  <property fmtid="{D5CDD505-2E9C-101B-9397-08002B2CF9AE}" pid="4" name="Classification">
    <vt:lpwstr>Do Not Mark</vt:lpwstr>
  </property>
</Properties>
</file>