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44" r:id="rId1"/>
  </p:sldMasterIdLst>
  <p:notesMasterIdLst>
    <p:notesMasterId r:id="rId17"/>
  </p:notesMasterIdLst>
  <p:sldIdLst>
    <p:sldId id="256" r:id="rId2"/>
    <p:sldId id="279" r:id="rId3"/>
    <p:sldId id="273" r:id="rId4"/>
    <p:sldId id="274" r:id="rId5"/>
    <p:sldId id="277" r:id="rId6"/>
    <p:sldId id="268" r:id="rId7"/>
    <p:sldId id="285" r:id="rId8"/>
    <p:sldId id="280" r:id="rId9"/>
    <p:sldId id="286" r:id="rId10"/>
    <p:sldId id="284" r:id="rId11"/>
    <p:sldId id="283" r:id="rId12"/>
    <p:sldId id="276" r:id="rId13"/>
    <p:sldId id="282" r:id="rId14"/>
    <p:sldId id="269" r:id="rId15"/>
    <p:sldId id="270" r:id="rId16"/>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BEC2"/>
    <a:srgbClr val="55958F"/>
    <a:srgbClr val="54ACA8"/>
    <a:srgbClr val="FD9DF6"/>
    <a:srgbClr val="ACD8CA"/>
    <a:srgbClr val="F7F2B3"/>
    <a:srgbClr val="D1B9FB"/>
    <a:srgbClr val="7FCFD7"/>
    <a:srgbClr val="85F78A"/>
    <a:srgbClr val="E6CE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3714" autoAdjust="0"/>
  </p:normalViewPr>
  <p:slideViewPr>
    <p:cSldViewPr>
      <p:cViewPr varScale="1">
        <p:scale>
          <a:sx n="115" d="100"/>
          <a:sy n="115" d="100"/>
        </p:scale>
        <p:origin x="1530" y="12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6189" cy="496650"/>
          </a:xfrm>
          <a:prstGeom prst="rect">
            <a:avLst/>
          </a:prstGeom>
        </p:spPr>
        <p:txBody>
          <a:bodyPr vert="horz" lIns="91422" tIns="45711" rIns="91422" bIns="45711" rtlCol="0"/>
          <a:lstStyle>
            <a:lvl1pPr algn="l">
              <a:defRPr sz="1200"/>
            </a:lvl1pPr>
          </a:lstStyle>
          <a:p>
            <a:endParaRPr lang="en-AU" dirty="0"/>
          </a:p>
        </p:txBody>
      </p:sp>
      <p:sp>
        <p:nvSpPr>
          <p:cNvPr id="3" name="Date Placeholder 2"/>
          <p:cNvSpPr>
            <a:spLocks noGrp="1"/>
          </p:cNvSpPr>
          <p:nvPr>
            <p:ph type="dt" idx="1"/>
          </p:nvPr>
        </p:nvSpPr>
        <p:spPr>
          <a:xfrm>
            <a:off x="3849900" y="0"/>
            <a:ext cx="2946189" cy="496650"/>
          </a:xfrm>
          <a:prstGeom prst="rect">
            <a:avLst/>
          </a:prstGeom>
        </p:spPr>
        <p:txBody>
          <a:bodyPr vert="horz" lIns="91422" tIns="45711" rIns="91422" bIns="45711" rtlCol="0"/>
          <a:lstStyle>
            <a:lvl1pPr algn="r">
              <a:defRPr sz="1200"/>
            </a:lvl1pPr>
          </a:lstStyle>
          <a:p>
            <a:fld id="{072DEC9C-266C-4B95-B33C-D1EB4C6FFFD3}" type="datetimeFigureOut">
              <a:rPr lang="en-AU" smtClean="0"/>
              <a:pPr/>
              <a:t>18/03/2019</a:t>
            </a:fld>
            <a:endParaRPr lang="en-AU" dirty="0"/>
          </a:p>
        </p:txBody>
      </p:sp>
      <p:sp>
        <p:nvSpPr>
          <p:cNvPr id="4" name="Slide Image Placeholder 3"/>
          <p:cNvSpPr>
            <a:spLocks noGrp="1" noRot="1" noChangeAspect="1"/>
          </p:cNvSpPr>
          <p:nvPr>
            <p:ph type="sldImg" idx="2"/>
          </p:nvPr>
        </p:nvSpPr>
        <p:spPr>
          <a:xfrm>
            <a:off x="917575" y="742950"/>
            <a:ext cx="4962525" cy="3722688"/>
          </a:xfrm>
          <a:prstGeom prst="rect">
            <a:avLst/>
          </a:prstGeom>
          <a:noFill/>
          <a:ln w="12700">
            <a:solidFill>
              <a:prstClr val="black"/>
            </a:solidFill>
          </a:ln>
        </p:spPr>
        <p:txBody>
          <a:bodyPr vert="horz" lIns="91422" tIns="45711" rIns="91422" bIns="45711" rtlCol="0" anchor="ctr"/>
          <a:lstStyle/>
          <a:p>
            <a:endParaRPr lang="en-AU" dirty="0"/>
          </a:p>
        </p:txBody>
      </p:sp>
      <p:sp>
        <p:nvSpPr>
          <p:cNvPr id="5" name="Notes Placeholder 4"/>
          <p:cNvSpPr>
            <a:spLocks noGrp="1"/>
          </p:cNvSpPr>
          <p:nvPr>
            <p:ph type="body" sz="quarter" idx="3"/>
          </p:nvPr>
        </p:nvSpPr>
        <p:spPr>
          <a:xfrm>
            <a:off x="679768" y="4715788"/>
            <a:ext cx="5438140" cy="4466670"/>
          </a:xfrm>
          <a:prstGeom prst="rect">
            <a:avLst/>
          </a:prstGeom>
        </p:spPr>
        <p:txBody>
          <a:bodyPr vert="horz" lIns="91422" tIns="45711" rIns="91422" bIns="457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2" y="9428403"/>
            <a:ext cx="2946189" cy="496650"/>
          </a:xfrm>
          <a:prstGeom prst="rect">
            <a:avLst/>
          </a:prstGeom>
        </p:spPr>
        <p:txBody>
          <a:bodyPr vert="horz" lIns="91422" tIns="45711" rIns="91422" bIns="45711"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49900" y="9428403"/>
            <a:ext cx="2946189" cy="496650"/>
          </a:xfrm>
          <a:prstGeom prst="rect">
            <a:avLst/>
          </a:prstGeom>
        </p:spPr>
        <p:txBody>
          <a:bodyPr vert="horz" lIns="91422" tIns="45711" rIns="91422" bIns="45711" rtlCol="0" anchor="b"/>
          <a:lstStyle>
            <a:lvl1pPr algn="r">
              <a:defRPr sz="1200"/>
            </a:lvl1pPr>
          </a:lstStyle>
          <a:p>
            <a:fld id="{1ABE66D6-486F-4092-A060-F9A62BD7DAEE}" type="slidenum">
              <a:rPr lang="en-AU" smtClean="0"/>
              <a:pPr/>
              <a:t>‹#›</a:t>
            </a:fld>
            <a:endParaRPr lang="en-AU" dirty="0"/>
          </a:p>
        </p:txBody>
      </p:sp>
    </p:spTree>
    <p:extLst>
      <p:ext uri="{BB962C8B-B14F-4D97-AF65-F5344CB8AC3E}">
        <p14:creationId xmlns:p14="http://schemas.microsoft.com/office/powerpoint/2010/main" val="1738191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ABE66D6-486F-4092-A060-F9A62BD7DAEE}" type="slidenum">
              <a:rPr lang="en-AU" smtClean="0"/>
              <a:pPr/>
              <a:t>3</a:t>
            </a:fld>
            <a:endParaRPr lang="en-AU" dirty="0"/>
          </a:p>
        </p:txBody>
      </p:sp>
    </p:spTree>
    <p:extLst>
      <p:ext uri="{BB962C8B-B14F-4D97-AF65-F5344CB8AC3E}">
        <p14:creationId xmlns:p14="http://schemas.microsoft.com/office/powerpoint/2010/main" val="974758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ABE66D6-486F-4092-A060-F9A62BD7DAEE}" type="slidenum">
              <a:rPr lang="en-AU" smtClean="0"/>
              <a:pPr/>
              <a:t>7</a:t>
            </a:fld>
            <a:endParaRPr lang="en-AU" dirty="0"/>
          </a:p>
        </p:txBody>
      </p:sp>
    </p:spTree>
    <p:extLst>
      <p:ext uri="{BB962C8B-B14F-4D97-AF65-F5344CB8AC3E}">
        <p14:creationId xmlns:p14="http://schemas.microsoft.com/office/powerpoint/2010/main" val="388123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baseline="0" dirty="0" smtClean="0"/>
          </a:p>
        </p:txBody>
      </p:sp>
      <p:sp>
        <p:nvSpPr>
          <p:cNvPr id="4" name="Slide Number Placeholder 3"/>
          <p:cNvSpPr>
            <a:spLocks noGrp="1"/>
          </p:cNvSpPr>
          <p:nvPr>
            <p:ph type="sldNum" sz="quarter" idx="10"/>
          </p:nvPr>
        </p:nvSpPr>
        <p:spPr/>
        <p:txBody>
          <a:bodyPr/>
          <a:lstStyle/>
          <a:p>
            <a:fld id="{1ABE66D6-486F-4092-A060-F9A62BD7DAEE}" type="slidenum">
              <a:rPr lang="en-AU" smtClean="0"/>
              <a:pPr/>
              <a:t>15</a:t>
            </a:fld>
            <a:endParaRPr lang="en-AU" dirty="0"/>
          </a:p>
        </p:txBody>
      </p:sp>
    </p:spTree>
    <p:extLst>
      <p:ext uri="{BB962C8B-B14F-4D97-AF65-F5344CB8AC3E}">
        <p14:creationId xmlns:p14="http://schemas.microsoft.com/office/powerpoint/2010/main" val="1822059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E68EE994-A952-4CE1-9C59-DEFE053E1A2A}" type="datetimeFigureOut">
              <a:rPr lang="en-US" smtClean="0"/>
              <a:pPr/>
              <a:t>3/18/2019</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B0BCC559-665E-495F-941C-EE5E80D3ACB4}" type="slidenum">
              <a:rPr lang="en-AU" smtClean="0"/>
              <a:pPr/>
              <a:t>‹#›</a:t>
            </a:fld>
            <a:endParaRPr lang="en-AU" dirty="0"/>
          </a:p>
        </p:txBody>
      </p:sp>
    </p:spTree>
    <p:extLst>
      <p:ext uri="{BB962C8B-B14F-4D97-AF65-F5344CB8AC3E}">
        <p14:creationId xmlns:p14="http://schemas.microsoft.com/office/powerpoint/2010/main" val="8193721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E68EE994-A952-4CE1-9C59-DEFE053E1A2A}" type="datetimeFigureOut">
              <a:rPr lang="en-US" smtClean="0"/>
              <a:pPr/>
              <a:t>3/18/2019</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B0BCC559-665E-495F-941C-EE5E80D3ACB4}" type="slidenum">
              <a:rPr lang="en-AU" smtClean="0"/>
              <a:pPr/>
              <a:t>‹#›</a:t>
            </a:fld>
            <a:endParaRPr lang="en-AU" dirty="0"/>
          </a:p>
        </p:txBody>
      </p:sp>
    </p:spTree>
    <p:extLst>
      <p:ext uri="{BB962C8B-B14F-4D97-AF65-F5344CB8AC3E}">
        <p14:creationId xmlns:p14="http://schemas.microsoft.com/office/powerpoint/2010/main" val="33679892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E68EE994-A952-4CE1-9C59-DEFE053E1A2A}" type="datetimeFigureOut">
              <a:rPr lang="en-US" smtClean="0"/>
              <a:pPr/>
              <a:t>3/18/2019</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B0BCC559-665E-495F-941C-EE5E80D3ACB4}" type="slidenum">
              <a:rPr lang="en-AU" smtClean="0"/>
              <a:pPr/>
              <a:t>‹#›</a:t>
            </a:fld>
            <a:endParaRPr lang="en-AU" dirty="0"/>
          </a:p>
        </p:txBody>
      </p:sp>
    </p:spTree>
    <p:extLst>
      <p:ext uri="{BB962C8B-B14F-4D97-AF65-F5344CB8AC3E}">
        <p14:creationId xmlns:p14="http://schemas.microsoft.com/office/powerpoint/2010/main" val="22835551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E68EE994-A952-4CE1-9C59-DEFE053E1A2A}" type="datetimeFigureOut">
              <a:rPr lang="en-US" smtClean="0"/>
              <a:pPr/>
              <a:t>3/18/2019</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B0BCC559-665E-495F-941C-EE5E80D3ACB4}" type="slidenum">
              <a:rPr lang="en-AU" smtClean="0"/>
              <a:pPr/>
              <a:t>‹#›</a:t>
            </a:fld>
            <a:endParaRPr lang="en-AU" dirty="0"/>
          </a:p>
        </p:txBody>
      </p:sp>
    </p:spTree>
    <p:extLst>
      <p:ext uri="{BB962C8B-B14F-4D97-AF65-F5344CB8AC3E}">
        <p14:creationId xmlns:p14="http://schemas.microsoft.com/office/powerpoint/2010/main" val="30037540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8EE994-A952-4CE1-9C59-DEFE053E1A2A}" type="datetimeFigureOut">
              <a:rPr lang="en-US" smtClean="0"/>
              <a:pPr/>
              <a:t>3/18/2019</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B0BCC559-665E-495F-941C-EE5E80D3ACB4}" type="slidenum">
              <a:rPr lang="en-AU" smtClean="0"/>
              <a:pPr/>
              <a:t>‹#›</a:t>
            </a:fld>
            <a:endParaRPr lang="en-AU" dirty="0"/>
          </a:p>
        </p:txBody>
      </p:sp>
    </p:spTree>
    <p:extLst>
      <p:ext uri="{BB962C8B-B14F-4D97-AF65-F5344CB8AC3E}">
        <p14:creationId xmlns:p14="http://schemas.microsoft.com/office/powerpoint/2010/main" val="10206725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E68EE994-A952-4CE1-9C59-DEFE053E1A2A}" type="datetimeFigureOut">
              <a:rPr lang="en-US" smtClean="0"/>
              <a:pPr/>
              <a:t>3/18/2019</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B0BCC559-665E-495F-941C-EE5E80D3ACB4}" type="slidenum">
              <a:rPr lang="en-AU" smtClean="0"/>
              <a:pPr/>
              <a:t>‹#›</a:t>
            </a:fld>
            <a:endParaRPr lang="en-AU" dirty="0"/>
          </a:p>
        </p:txBody>
      </p:sp>
    </p:spTree>
    <p:extLst>
      <p:ext uri="{BB962C8B-B14F-4D97-AF65-F5344CB8AC3E}">
        <p14:creationId xmlns:p14="http://schemas.microsoft.com/office/powerpoint/2010/main" val="13873635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E68EE994-A952-4CE1-9C59-DEFE053E1A2A}" type="datetimeFigureOut">
              <a:rPr lang="en-US" smtClean="0"/>
              <a:pPr/>
              <a:t>3/18/2019</a:t>
            </a:fld>
            <a:endParaRPr lang="en-AU" dirty="0"/>
          </a:p>
        </p:txBody>
      </p:sp>
      <p:sp>
        <p:nvSpPr>
          <p:cNvPr id="8" name="Footer Placeholder 7"/>
          <p:cNvSpPr>
            <a:spLocks noGrp="1"/>
          </p:cNvSpPr>
          <p:nvPr>
            <p:ph type="ftr" sz="quarter" idx="11"/>
          </p:nvPr>
        </p:nvSpPr>
        <p:spPr/>
        <p:txBody>
          <a:bodyPr/>
          <a:lstStyle/>
          <a:p>
            <a:endParaRPr lang="en-AU" dirty="0"/>
          </a:p>
        </p:txBody>
      </p:sp>
      <p:sp>
        <p:nvSpPr>
          <p:cNvPr id="9" name="Slide Number Placeholder 8"/>
          <p:cNvSpPr>
            <a:spLocks noGrp="1"/>
          </p:cNvSpPr>
          <p:nvPr>
            <p:ph type="sldNum" sz="quarter" idx="12"/>
          </p:nvPr>
        </p:nvSpPr>
        <p:spPr/>
        <p:txBody>
          <a:bodyPr/>
          <a:lstStyle/>
          <a:p>
            <a:fld id="{B0BCC559-665E-495F-941C-EE5E80D3ACB4}" type="slidenum">
              <a:rPr lang="en-AU" smtClean="0"/>
              <a:pPr/>
              <a:t>‹#›</a:t>
            </a:fld>
            <a:endParaRPr lang="en-AU" dirty="0"/>
          </a:p>
        </p:txBody>
      </p:sp>
    </p:spTree>
    <p:extLst>
      <p:ext uri="{BB962C8B-B14F-4D97-AF65-F5344CB8AC3E}">
        <p14:creationId xmlns:p14="http://schemas.microsoft.com/office/powerpoint/2010/main" val="270814884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E68EE994-A952-4CE1-9C59-DEFE053E1A2A}" type="datetimeFigureOut">
              <a:rPr lang="en-US" smtClean="0"/>
              <a:pPr/>
              <a:t>3/18/2019</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B0BCC559-665E-495F-941C-EE5E80D3ACB4}" type="slidenum">
              <a:rPr lang="en-AU" smtClean="0"/>
              <a:pPr/>
              <a:t>‹#›</a:t>
            </a:fld>
            <a:endParaRPr lang="en-AU" dirty="0"/>
          </a:p>
        </p:txBody>
      </p:sp>
    </p:spTree>
    <p:extLst>
      <p:ext uri="{BB962C8B-B14F-4D97-AF65-F5344CB8AC3E}">
        <p14:creationId xmlns:p14="http://schemas.microsoft.com/office/powerpoint/2010/main" val="175231632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EE994-A952-4CE1-9C59-DEFE053E1A2A}" type="datetimeFigureOut">
              <a:rPr lang="en-US" smtClean="0"/>
              <a:pPr/>
              <a:t>3/18/2019</a:t>
            </a:fld>
            <a:endParaRPr lang="en-AU" dirty="0"/>
          </a:p>
        </p:txBody>
      </p:sp>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B0BCC559-665E-495F-941C-EE5E80D3ACB4}" type="slidenum">
              <a:rPr lang="en-AU" smtClean="0"/>
              <a:pPr/>
              <a:t>‹#›</a:t>
            </a:fld>
            <a:endParaRPr lang="en-AU" dirty="0"/>
          </a:p>
        </p:txBody>
      </p:sp>
    </p:spTree>
    <p:extLst>
      <p:ext uri="{BB962C8B-B14F-4D97-AF65-F5344CB8AC3E}">
        <p14:creationId xmlns:p14="http://schemas.microsoft.com/office/powerpoint/2010/main" val="40592633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8EE994-A952-4CE1-9C59-DEFE053E1A2A}" type="datetimeFigureOut">
              <a:rPr lang="en-US" smtClean="0"/>
              <a:pPr/>
              <a:t>3/18/2019</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B0BCC559-665E-495F-941C-EE5E80D3ACB4}" type="slidenum">
              <a:rPr lang="en-AU" smtClean="0"/>
              <a:pPr/>
              <a:t>‹#›</a:t>
            </a:fld>
            <a:endParaRPr lang="en-AU" dirty="0"/>
          </a:p>
        </p:txBody>
      </p:sp>
    </p:spTree>
    <p:extLst>
      <p:ext uri="{BB962C8B-B14F-4D97-AF65-F5344CB8AC3E}">
        <p14:creationId xmlns:p14="http://schemas.microsoft.com/office/powerpoint/2010/main" val="367740747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8EE994-A952-4CE1-9C59-DEFE053E1A2A}" type="datetimeFigureOut">
              <a:rPr lang="en-US" smtClean="0"/>
              <a:pPr/>
              <a:t>3/18/2019</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B0BCC559-665E-495F-941C-EE5E80D3ACB4}" type="slidenum">
              <a:rPr lang="en-AU" smtClean="0"/>
              <a:pPr/>
              <a:t>‹#›</a:t>
            </a:fld>
            <a:endParaRPr lang="en-AU" dirty="0"/>
          </a:p>
        </p:txBody>
      </p:sp>
    </p:spTree>
    <p:extLst>
      <p:ext uri="{BB962C8B-B14F-4D97-AF65-F5344CB8AC3E}">
        <p14:creationId xmlns:p14="http://schemas.microsoft.com/office/powerpoint/2010/main" val="15636137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8EE994-A952-4CE1-9C59-DEFE053E1A2A}" type="datetimeFigureOut">
              <a:rPr lang="en-US" smtClean="0"/>
              <a:pPr/>
              <a:t>3/18/2019</a:t>
            </a:fld>
            <a:endParaRPr lang="en-AU"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BCC559-665E-495F-941C-EE5E80D3ACB4}" type="slidenum">
              <a:rPr lang="en-AU" smtClean="0"/>
              <a:pPr/>
              <a:t>‹#›</a:t>
            </a:fld>
            <a:endParaRPr lang="en-AU" dirty="0"/>
          </a:p>
        </p:txBody>
      </p:sp>
    </p:spTree>
    <p:extLst>
      <p:ext uri="{BB962C8B-B14F-4D97-AF65-F5344CB8AC3E}">
        <p14:creationId xmlns:p14="http://schemas.microsoft.com/office/powerpoint/2010/main" val="5442324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3.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2.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25.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C:\Users\Linda\AppData\Local\Microsoft\Windows\Temporary Internet Files\Content.Outlook\GKWEXATM\(A) Landscape Lake  Hotel Exterior (14).jpg"/>
          <p:cNvPicPr>
            <a:picLocks noChangeAspect="1" noChangeArrowheads="1"/>
          </p:cNvPicPr>
          <p:nvPr/>
        </p:nvPicPr>
        <p:blipFill>
          <a:blip r:embed="rId2" cstate="print"/>
          <a:srcRect/>
          <a:stretch>
            <a:fillRect/>
          </a:stretch>
        </p:blipFill>
        <p:spPr bwMode="auto">
          <a:xfrm>
            <a:off x="0" y="1844824"/>
            <a:ext cx="9144000" cy="5013176"/>
          </a:xfrm>
          <a:prstGeom prst="rect">
            <a:avLst/>
          </a:prstGeom>
          <a:noFill/>
        </p:spPr>
      </p:pic>
      <p:sp>
        <p:nvSpPr>
          <p:cNvPr id="7" name="Rectangle 6"/>
          <p:cNvSpPr/>
          <p:nvPr/>
        </p:nvSpPr>
        <p:spPr>
          <a:xfrm flipH="1">
            <a:off x="3167336" y="4941168"/>
            <a:ext cx="5976664" cy="1600438"/>
          </a:xfrm>
          <a:prstGeom prst="rect">
            <a:avLst/>
          </a:prstGeom>
        </p:spPr>
        <p:txBody>
          <a:bodyPr wrap="square">
            <a:spAutoFit/>
          </a:bodyPr>
          <a:lstStyle/>
          <a:p>
            <a:endParaRPr lang="en-AU" dirty="0" smtClean="0">
              <a:solidFill>
                <a:schemeClr val="bg1"/>
              </a:solidFill>
              <a:latin typeface="Biondi" pitchFamily="2" charset="0"/>
            </a:endParaRPr>
          </a:p>
          <a:p>
            <a:r>
              <a:rPr lang="en-AU" sz="4000" b="1" dirty="0" smtClean="0">
                <a:ln w="22225">
                  <a:solidFill>
                    <a:schemeClr val="accent2"/>
                  </a:solidFill>
                  <a:prstDash val="solid"/>
                </a:ln>
                <a:solidFill>
                  <a:schemeClr val="accent2">
                    <a:lumMod val="40000"/>
                    <a:lumOff val="60000"/>
                  </a:schemeClr>
                </a:solidFill>
                <a:latin typeface="Century Gothic" panose="020B0502020202020204" pitchFamily="34" charset="0"/>
              </a:rPr>
              <a:t>PULLMAN ALBERT PARK</a:t>
            </a:r>
          </a:p>
          <a:p>
            <a:r>
              <a:rPr lang="en-AU" sz="4000" b="1" dirty="0" smtClean="0">
                <a:ln w="22225">
                  <a:solidFill>
                    <a:schemeClr val="accent2"/>
                  </a:solidFill>
                  <a:prstDash val="solid"/>
                </a:ln>
                <a:solidFill>
                  <a:schemeClr val="accent2">
                    <a:lumMod val="40000"/>
                    <a:lumOff val="60000"/>
                  </a:schemeClr>
                </a:solidFill>
                <a:latin typeface="Century Gothic" panose="020B0502020202020204" pitchFamily="34" charset="0"/>
              </a:rPr>
              <a:t>MAY 8-10, 2019 </a:t>
            </a:r>
            <a:endParaRPr lang="en-AU" sz="2400" b="1" dirty="0" smtClean="0">
              <a:ln w="12700">
                <a:solidFill>
                  <a:srgbClr val="C00000"/>
                </a:solidFill>
                <a:prstDash val="solid"/>
              </a:ln>
              <a:solidFill>
                <a:srgbClr val="F6BEC2"/>
              </a:solidFill>
              <a:effectLst>
                <a:innerShdw blurRad="177800">
                  <a:schemeClr val="accent3">
                    <a:lumMod val="50000"/>
                  </a:schemeClr>
                </a:innerShdw>
              </a:effectLst>
              <a:latin typeface="Biondi" pitchFamily="2"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97" y="10197"/>
            <a:ext cx="9144000" cy="33467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43808" y="2872154"/>
            <a:ext cx="6192688" cy="707886"/>
          </a:xfrm>
          <a:prstGeom prst="rect">
            <a:avLst/>
          </a:prstGeom>
          <a:noFill/>
        </p:spPr>
        <p:txBody>
          <a:bodyPr wrap="square" rtlCol="0">
            <a:spAutoFit/>
          </a:bodyPr>
          <a:lstStyle/>
          <a:p>
            <a:pPr algn="ctr"/>
            <a:r>
              <a:rPr lang="en-AU" sz="2000" b="1" dirty="0" smtClean="0">
                <a:effectLst>
                  <a:outerShdw blurRad="38100" dist="38100" dir="2700000" algn="tl">
                    <a:srgbClr val="000000">
                      <a:alpha val="43137"/>
                    </a:srgbClr>
                  </a:outerShdw>
                </a:effectLst>
                <a:latin typeface="Century Gothic" panose="020B0502020202020204" pitchFamily="34" charset="0"/>
              </a:rPr>
              <a:t>SIMON DOWLING - PLENARY PRESENTATION</a:t>
            </a:r>
          </a:p>
          <a:p>
            <a:pPr algn="ctr"/>
            <a:endParaRPr lang="en-AU" sz="2000" b="1" dirty="0">
              <a:effectLst>
                <a:outerShdw blurRad="38100" dist="38100" dir="2700000" algn="tl">
                  <a:srgbClr val="000000">
                    <a:alpha val="43137"/>
                  </a:srgbClr>
                </a:outerShdw>
              </a:effectLst>
              <a:latin typeface="Century Gothic" panose="020B0502020202020204" pitchFamily="34" charset="0"/>
            </a:endParaRPr>
          </a:p>
        </p:txBody>
      </p:sp>
      <p:sp>
        <p:nvSpPr>
          <p:cNvPr id="2" name="TextBox 1"/>
          <p:cNvSpPr txBox="1"/>
          <p:nvPr/>
        </p:nvSpPr>
        <p:spPr>
          <a:xfrm>
            <a:off x="3275856" y="3566442"/>
            <a:ext cx="5688632" cy="1107996"/>
          </a:xfrm>
          <a:prstGeom prst="rect">
            <a:avLst/>
          </a:prstGeom>
          <a:noFill/>
        </p:spPr>
        <p:txBody>
          <a:bodyPr wrap="square" rtlCol="0">
            <a:spAutoFit/>
          </a:bodyPr>
          <a:lstStyle/>
          <a:p>
            <a:r>
              <a:rPr lang="en-AU" b="1" dirty="0" smtClean="0">
                <a:effectLst>
                  <a:outerShdw blurRad="38100" dist="38100" dir="2700000" algn="tl">
                    <a:srgbClr val="000000">
                      <a:alpha val="43137"/>
                    </a:srgbClr>
                  </a:outerShdw>
                </a:effectLst>
                <a:latin typeface="Century Gothic" panose="020B0502020202020204" pitchFamily="34" charset="0"/>
              </a:rPr>
              <a:t>COLLABORATION AND INFLUENCE</a:t>
            </a:r>
          </a:p>
          <a:p>
            <a:pPr algn="just"/>
            <a:r>
              <a:rPr lang="en-AU" sz="1600" dirty="0" smtClean="0">
                <a:latin typeface="Century Gothic" panose="020B0502020202020204" pitchFamily="34" charset="0"/>
              </a:rPr>
              <a:t>Simon helps individuals to become highly effective influencers &amp; negotiators, and to build teams that thrive on a culture of collaboration</a:t>
            </a:r>
            <a:endParaRPr lang="en-AU" sz="1600" dirty="0">
              <a:latin typeface="Century Gothic" panose="020B0502020202020204" pitchFamily="34" charset="0"/>
            </a:endParaRPr>
          </a:p>
        </p:txBody>
      </p:sp>
      <p:sp>
        <p:nvSpPr>
          <p:cNvPr id="7" name="TextBox 6"/>
          <p:cNvSpPr txBox="1"/>
          <p:nvPr/>
        </p:nvSpPr>
        <p:spPr>
          <a:xfrm>
            <a:off x="1604862" y="2272786"/>
            <a:ext cx="4752528" cy="584775"/>
          </a:xfrm>
          <a:prstGeom prst="rect">
            <a:avLst/>
          </a:prstGeom>
          <a:noFill/>
        </p:spPr>
        <p:txBody>
          <a:bodyPr wrap="square" rtlCol="0">
            <a:spAutoFit/>
          </a:bodyPr>
          <a:lstStyle/>
          <a:p>
            <a:pPr lvl="0" algn="ctr">
              <a:spcBef>
                <a:spcPts val="600"/>
              </a:spcBef>
            </a:pPr>
            <a:r>
              <a:rPr lang="en-AU" sz="3200" b="1" dirty="0">
                <a:ln w="22225">
                  <a:solidFill>
                    <a:schemeClr val="accent2"/>
                  </a:solidFill>
                  <a:prstDash val="solid"/>
                </a:ln>
                <a:solidFill>
                  <a:schemeClr val="accent2">
                    <a:lumMod val="40000"/>
                    <a:lumOff val="60000"/>
                  </a:schemeClr>
                </a:solidFill>
                <a:latin typeface="Century Gothic" panose="020B0502020202020204" pitchFamily="34" charset="0"/>
              </a:rPr>
              <a:t>THURSDAY MAY 10</a:t>
            </a:r>
            <a:endParaRPr lang="en-AU" sz="2000" b="1" dirty="0">
              <a:ln w="22225">
                <a:solidFill>
                  <a:schemeClr val="accent2"/>
                </a:solidFill>
                <a:prstDash val="solid"/>
              </a:ln>
              <a:solidFill>
                <a:schemeClr val="accent2">
                  <a:lumMod val="40000"/>
                  <a:lumOff val="60000"/>
                </a:schemeClr>
              </a:solidFill>
              <a:latin typeface="Century Gothic" panose="020B0502020202020204" pitchFamily="34" charset="0"/>
            </a:endParaRPr>
          </a:p>
        </p:txBody>
      </p:sp>
      <p:pic>
        <p:nvPicPr>
          <p:cNvPr id="3" name="Picture 2"/>
          <p:cNvPicPr>
            <a:picLocks noChangeAspect="1"/>
          </p:cNvPicPr>
          <p:nvPr/>
        </p:nvPicPr>
        <p:blipFill>
          <a:blip r:embed="rId2"/>
          <a:stretch>
            <a:fillRect/>
          </a:stretch>
        </p:blipFill>
        <p:spPr>
          <a:xfrm>
            <a:off x="-5049" y="-6619"/>
            <a:ext cx="9144793" cy="2334234"/>
          </a:xfrm>
          <a:prstGeom prst="rect">
            <a:avLst/>
          </a:prstGeom>
        </p:spPr>
      </p:pic>
      <p:pic>
        <p:nvPicPr>
          <p:cNvPr id="4" name="Picture 3"/>
          <p:cNvPicPr>
            <a:picLocks noChangeAspect="1"/>
          </p:cNvPicPr>
          <p:nvPr/>
        </p:nvPicPr>
        <p:blipFill>
          <a:blip r:embed="rId3"/>
          <a:stretch>
            <a:fillRect/>
          </a:stretch>
        </p:blipFill>
        <p:spPr>
          <a:xfrm>
            <a:off x="171705" y="2845331"/>
            <a:ext cx="2939567" cy="2291635"/>
          </a:xfrm>
          <a:prstGeom prst="rect">
            <a:avLst/>
          </a:prstGeom>
        </p:spPr>
      </p:pic>
      <p:sp>
        <p:nvSpPr>
          <p:cNvPr id="6" name="TextBox 5"/>
          <p:cNvSpPr txBox="1"/>
          <p:nvPr/>
        </p:nvSpPr>
        <p:spPr>
          <a:xfrm>
            <a:off x="179512" y="4915831"/>
            <a:ext cx="8784976" cy="954107"/>
          </a:xfrm>
          <a:prstGeom prst="rect">
            <a:avLst/>
          </a:prstGeom>
          <a:noFill/>
        </p:spPr>
        <p:txBody>
          <a:bodyPr wrap="square" rtlCol="0">
            <a:spAutoFit/>
          </a:bodyPr>
          <a:lstStyle/>
          <a:p>
            <a:pPr algn="r"/>
            <a:r>
              <a:rPr lang="en-AU" sz="2000" b="1" dirty="0" smtClean="0">
                <a:effectLst>
                  <a:outerShdw blurRad="38100" dist="38100" dir="2700000" algn="tl">
                    <a:srgbClr val="000000">
                      <a:alpha val="43137"/>
                    </a:srgbClr>
                  </a:outerShdw>
                </a:effectLst>
                <a:latin typeface="Century Gothic" panose="020B0502020202020204" pitchFamily="34" charset="0"/>
              </a:rPr>
              <a:t>2019 GALA DINNER EVENT</a:t>
            </a:r>
          </a:p>
          <a:p>
            <a:r>
              <a:rPr lang="en-AU" dirty="0" smtClean="0">
                <a:latin typeface="Century Gothic" panose="020B0502020202020204" pitchFamily="34" charset="0"/>
              </a:rPr>
              <a:t>Our 2019 ABMVSS Leadership Conference will be our 40</a:t>
            </a:r>
            <a:r>
              <a:rPr lang="en-AU" baseline="30000" dirty="0" smtClean="0">
                <a:latin typeface="Century Gothic" panose="020B0502020202020204" pitchFamily="34" charset="0"/>
              </a:rPr>
              <a:t>th</a:t>
            </a:r>
            <a:r>
              <a:rPr lang="en-AU" dirty="0" smtClean="0">
                <a:latin typeface="Century Gothic" panose="020B0502020202020204" pitchFamily="34" charset="0"/>
              </a:rPr>
              <a:t> (Ruby) Anniversary of this event. To mark this special occasion, our 2019 dinner theme will be…….</a:t>
            </a:r>
            <a:endParaRPr lang="en-AU" dirty="0"/>
          </a:p>
        </p:txBody>
      </p:sp>
      <p:pic>
        <p:nvPicPr>
          <p:cNvPr id="10" name="Picture 9"/>
          <p:cNvPicPr>
            <a:picLocks noChangeAspect="1"/>
          </p:cNvPicPr>
          <p:nvPr/>
        </p:nvPicPr>
        <p:blipFill>
          <a:blip r:embed="rId4"/>
          <a:stretch>
            <a:fillRect/>
          </a:stretch>
        </p:blipFill>
        <p:spPr>
          <a:xfrm>
            <a:off x="5446" y="5913266"/>
            <a:ext cx="1058147" cy="930618"/>
          </a:xfrm>
          <a:prstGeom prst="rect">
            <a:avLst/>
          </a:prstGeom>
        </p:spPr>
      </p:pic>
      <p:pic>
        <p:nvPicPr>
          <p:cNvPr id="11" name="Picture 10"/>
          <p:cNvPicPr>
            <a:picLocks noChangeAspect="1"/>
          </p:cNvPicPr>
          <p:nvPr/>
        </p:nvPicPr>
        <p:blipFill>
          <a:blip r:embed="rId5"/>
          <a:stretch>
            <a:fillRect/>
          </a:stretch>
        </p:blipFill>
        <p:spPr>
          <a:xfrm>
            <a:off x="899592" y="5913266"/>
            <a:ext cx="1060796" cy="932769"/>
          </a:xfrm>
          <a:prstGeom prst="rect">
            <a:avLst/>
          </a:prstGeom>
        </p:spPr>
      </p:pic>
      <p:pic>
        <p:nvPicPr>
          <p:cNvPr id="12" name="Picture 11"/>
          <p:cNvPicPr>
            <a:picLocks noChangeAspect="1"/>
          </p:cNvPicPr>
          <p:nvPr/>
        </p:nvPicPr>
        <p:blipFill>
          <a:blip r:embed="rId5"/>
          <a:stretch>
            <a:fillRect/>
          </a:stretch>
        </p:blipFill>
        <p:spPr>
          <a:xfrm>
            <a:off x="1902394" y="5921268"/>
            <a:ext cx="1060796" cy="932769"/>
          </a:xfrm>
          <a:prstGeom prst="rect">
            <a:avLst/>
          </a:prstGeom>
        </p:spPr>
      </p:pic>
      <p:pic>
        <p:nvPicPr>
          <p:cNvPr id="13" name="Picture 12"/>
          <p:cNvPicPr>
            <a:picLocks noChangeAspect="1"/>
          </p:cNvPicPr>
          <p:nvPr/>
        </p:nvPicPr>
        <p:blipFill>
          <a:blip r:embed="rId5"/>
          <a:stretch>
            <a:fillRect/>
          </a:stretch>
        </p:blipFill>
        <p:spPr>
          <a:xfrm>
            <a:off x="2854534" y="5930694"/>
            <a:ext cx="1060796" cy="932769"/>
          </a:xfrm>
          <a:prstGeom prst="rect">
            <a:avLst/>
          </a:prstGeom>
        </p:spPr>
      </p:pic>
      <p:pic>
        <p:nvPicPr>
          <p:cNvPr id="14" name="Picture 13"/>
          <p:cNvPicPr>
            <a:picLocks noChangeAspect="1"/>
          </p:cNvPicPr>
          <p:nvPr/>
        </p:nvPicPr>
        <p:blipFill>
          <a:blip r:embed="rId5"/>
          <a:stretch>
            <a:fillRect/>
          </a:stretch>
        </p:blipFill>
        <p:spPr>
          <a:xfrm>
            <a:off x="3901826" y="5904952"/>
            <a:ext cx="1060796" cy="932769"/>
          </a:xfrm>
          <a:prstGeom prst="rect">
            <a:avLst/>
          </a:prstGeom>
        </p:spPr>
      </p:pic>
      <p:pic>
        <p:nvPicPr>
          <p:cNvPr id="15" name="Picture 14"/>
          <p:cNvPicPr>
            <a:picLocks noChangeAspect="1"/>
          </p:cNvPicPr>
          <p:nvPr/>
        </p:nvPicPr>
        <p:blipFill>
          <a:blip r:embed="rId5"/>
          <a:stretch>
            <a:fillRect/>
          </a:stretch>
        </p:blipFill>
        <p:spPr>
          <a:xfrm>
            <a:off x="4924280" y="5921268"/>
            <a:ext cx="1060796" cy="932769"/>
          </a:xfrm>
          <a:prstGeom prst="rect">
            <a:avLst/>
          </a:prstGeom>
        </p:spPr>
      </p:pic>
      <p:pic>
        <p:nvPicPr>
          <p:cNvPr id="16" name="Picture 15"/>
          <p:cNvPicPr>
            <a:picLocks noChangeAspect="1"/>
          </p:cNvPicPr>
          <p:nvPr/>
        </p:nvPicPr>
        <p:blipFill>
          <a:blip r:embed="rId5"/>
          <a:stretch>
            <a:fillRect/>
          </a:stretch>
        </p:blipFill>
        <p:spPr>
          <a:xfrm>
            <a:off x="5966526" y="5930692"/>
            <a:ext cx="1060796" cy="932769"/>
          </a:xfrm>
          <a:prstGeom prst="rect">
            <a:avLst/>
          </a:prstGeom>
        </p:spPr>
      </p:pic>
      <p:pic>
        <p:nvPicPr>
          <p:cNvPr id="17" name="Picture 16"/>
          <p:cNvPicPr>
            <a:picLocks noChangeAspect="1"/>
          </p:cNvPicPr>
          <p:nvPr/>
        </p:nvPicPr>
        <p:blipFill>
          <a:blip r:embed="rId5"/>
          <a:stretch>
            <a:fillRect/>
          </a:stretch>
        </p:blipFill>
        <p:spPr>
          <a:xfrm>
            <a:off x="7022408" y="5930693"/>
            <a:ext cx="1060796" cy="932769"/>
          </a:xfrm>
          <a:prstGeom prst="rect">
            <a:avLst/>
          </a:prstGeom>
        </p:spPr>
      </p:pic>
      <p:pic>
        <p:nvPicPr>
          <p:cNvPr id="18" name="Picture 17"/>
          <p:cNvPicPr>
            <a:picLocks noChangeAspect="1"/>
          </p:cNvPicPr>
          <p:nvPr/>
        </p:nvPicPr>
        <p:blipFill>
          <a:blip r:embed="rId5"/>
          <a:stretch>
            <a:fillRect/>
          </a:stretch>
        </p:blipFill>
        <p:spPr>
          <a:xfrm>
            <a:off x="8083204" y="5921268"/>
            <a:ext cx="1060796" cy="932769"/>
          </a:xfrm>
          <a:prstGeom prst="rect">
            <a:avLst/>
          </a:prstGeom>
        </p:spPr>
      </p:pic>
    </p:spTree>
    <p:extLst>
      <p:ext uri="{BB962C8B-B14F-4D97-AF65-F5344CB8AC3E}">
        <p14:creationId xmlns:p14="http://schemas.microsoft.com/office/powerpoint/2010/main" val="1491826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4408" y="1628799"/>
            <a:ext cx="432850" cy="705587"/>
          </a:xfrm>
        </p:spPr>
        <p:txBody>
          <a:bodyPr>
            <a:normAutofit fontScale="90000"/>
          </a:bodyPr>
          <a:lstStyle/>
          <a:p>
            <a:pPr lvl="0" algn="l">
              <a:spcBef>
                <a:spcPts val="0"/>
              </a:spcBef>
            </a:pPr>
            <a:r>
              <a:rPr lang="en-AU" sz="2800" b="1" dirty="0" smtClean="0">
                <a:solidFill>
                  <a:srgbClr val="000000"/>
                </a:solidFill>
                <a:effectLst>
                  <a:outerShdw blurRad="38100" dist="38100" dir="2700000" algn="tl">
                    <a:srgbClr val="000000">
                      <a:alpha val="43137"/>
                    </a:srgbClr>
                  </a:outerShdw>
                </a:effectLst>
                <a:latin typeface="Century Gothic" panose="020B0502020202020204" pitchFamily="34" charset="0"/>
                <a:ea typeface="+mn-ea"/>
                <a:cs typeface="+mn-cs"/>
              </a:rPr>
              <a:t/>
            </a:r>
            <a:br>
              <a:rPr lang="en-AU" sz="2800" b="1" dirty="0" smtClean="0">
                <a:solidFill>
                  <a:srgbClr val="000000"/>
                </a:solidFill>
                <a:effectLst>
                  <a:outerShdw blurRad="38100" dist="38100" dir="2700000" algn="tl">
                    <a:srgbClr val="000000">
                      <a:alpha val="43137"/>
                    </a:srgbClr>
                  </a:outerShdw>
                </a:effectLst>
                <a:latin typeface="Century Gothic" panose="020B0502020202020204" pitchFamily="34" charset="0"/>
                <a:ea typeface="+mn-ea"/>
                <a:cs typeface="+mn-cs"/>
              </a:rPr>
            </a:br>
            <a:r>
              <a:rPr lang="en-AU" sz="2800" b="1" dirty="0">
                <a:solidFill>
                  <a:srgbClr val="000000"/>
                </a:solidFill>
                <a:effectLst>
                  <a:outerShdw blurRad="38100" dist="38100" dir="2700000" algn="tl">
                    <a:srgbClr val="000000">
                      <a:alpha val="43137"/>
                    </a:srgbClr>
                  </a:outerShdw>
                </a:effectLst>
                <a:latin typeface="Century Gothic" panose="020B0502020202020204" pitchFamily="34" charset="0"/>
                <a:ea typeface="+mn-ea"/>
                <a:cs typeface="+mn-cs"/>
              </a:rPr>
              <a:t/>
            </a:r>
            <a:br>
              <a:rPr lang="en-AU" sz="2800" b="1" dirty="0">
                <a:solidFill>
                  <a:srgbClr val="000000"/>
                </a:solidFill>
                <a:effectLst>
                  <a:outerShdw blurRad="38100" dist="38100" dir="2700000" algn="tl">
                    <a:srgbClr val="000000">
                      <a:alpha val="43137"/>
                    </a:srgbClr>
                  </a:outerShdw>
                </a:effectLst>
                <a:latin typeface="Century Gothic" panose="020B0502020202020204" pitchFamily="34" charset="0"/>
                <a:ea typeface="+mn-ea"/>
                <a:cs typeface="+mn-cs"/>
              </a:rPr>
            </a:br>
            <a:r>
              <a:rPr lang="en-AU" sz="2800" b="1" dirty="0" smtClean="0">
                <a:solidFill>
                  <a:srgbClr val="000000"/>
                </a:solidFill>
                <a:effectLst>
                  <a:outerShdw blurRad="38100" dist="38100" dir="2700000" algn="tl">
                    <a:srgbClr val="000000">
                      <a:alpha val="43137"/>
                    </a:srgbClr>
                  </a:outerShdw>
                </a:effectLst>
                <a:latin typeface="Century Gothic" panose="020B0502020202020204" pitchFamily="34" charset="0"/>
                <a:ea typeface="+mn-ea"/>
                <a:cs typeface="+mn-cs"/>
              </a:rPr>
              <a:t/>
            </a:r>
            <a:br>
              <a:rPr lang="en-AU" sz="2800" b="1" dirty="0" smtClean="0">
                <a:solidFill>
                  <a:srgbClr val="000000"/>
                </a:solidFill>
                <a:effectLst>
                  <a:outerShdw blurRad="38100" dist="38100" dir="2700000" algn="tl">
                    <a:srgbClr val="000000">
                      <a:alpha val="43137"/>
                    </a:srgbClr>
                  </a:outerShdw>
                </a:effectLst>
                <a:latin typeface="Century Gothic" panose="020B0502020202020204" pitchFamily="34" charset="0"/>
                <a:ea typeface="+mn-ea"/>
                <a:cs typeface="+mn-cs"/>
              </a:rPr>
            </a:br>
            <a:r>
              <a:rPr lang="en-AU" sz="2800" b="1" dirty="0">
                <a:ln>
                  <a:solidFill>
                    <a:srgbClr val="000000"/>
                  </a:solidFill>
                </a:ln>
                <a:solidFill>
                  <a:srgbClr val="FFFFFF"/>
                </a:solidFill>
                <a:effectLst>
                  <a:outerShdw blurRad="38100" dist="38100" dir="2700000" algn="tl">
                    <a:srgbClr val="000000">
                      <a:alpha val="43137"/>
                    </a:srgbClr>
                  </a:outerShdw>
                </a:effectLst>
                <a:latin typeface="Century Gothic" panose="020B0502020202020204" pitchFamily="34" charset="0"/>
                <a:ea typeface="+mn-ea"/>
                <a:cs typeface="+mn-cs"/>
              </a:rPr>
              <a:t/>
            </a:r>
            <a:br>
              <a:rPr lang="en-AU" sz="2800" b="1" dirty="0">
                <a:ln>
                  <a:solidFill>
                    <a:srgbClr val="000000"/>
                  </a:solidFill>
                </a:ln>
                <a:solidFill>
                  <a:srgbClr val="FFFFFF"/>
                </a:solidFill>
                <a:effectLst>
                  <a:outerShdw blurRad="38100" dist="38100" dir="2700000" algn="tl">
                    <a:srgbClr val="000000">
                      <a:alpha val="43137"/>
                    </a:srgbClr>
                  </a:outerShdw>
                </a:effectLst>
                <a:latin typeface="Century Gothic" panose="020B0502020202020204" pitchFamily="34" charset="0"/>
                <a:ea typeface="+mn-ea"/>
                <a:cs typeface="+mn-cs"/>
              </a:rPr>
            </a:br>
            <a:endParaRPr lang="en-AU" dirty="0"/>
          </a:p>
        </p:txBody>
      </p:sp>
      <p:sp>
        <p:nvSpPr>
          <p:cNvPr id="14" name="TextBox 13"/>
          <p:cNvSpPr txBox="1"/>
          <p:nvPr/>
        </p:nvSpPr>
        <p:spPr>
          <a:xfrm>
            <a:off x="0" y="1576975"/>
            <a:ext cx="9144000" cy="646331"/>
          </a:xfrm>
          <a:prstGeom prst="rect">
            <a:avLst/>
          </a:prstGeom>
          <a:noFill/>
        </p:spPr>
        <p:txBody>
          <a:bodyPr wrap="square" rtlCol="0">
            <a:spAutoFit/>
          </a:bodyPr>
          <a:lstStyle/>
          <a:p>
            <a:pPr algn="ctr"/>
            <a:r>
              <a:rPr lang="en-AU" sz="3600" b="1" dirty="0" smtClean="0">
                <a:ln w="22225">
                  <a:solidFill>
                    <a:schemeClr val="accent2"/>
                  </a:solidFill>
                  <a:prstDash val="solid"/>
                </a:ln>
                <a:solidFill>
                  <a:schemeClr val="accent2">
                    <a:lumMod val="40000"/>
                    <a:lumOff val="60000"/>
                  </a:schemeClr>
                </a:solidFill>
                <a:latin typeface="Century Gothic" panose="020B0502020202020204" pitchFamily="34" charset="0"/>
              </a:rPr>
              <a:t>   </a:t>
            </a:r>
            <a:r>
              <a:rPr lang="en-AU" sz="3600" b="1" dirty="0" smtClean="0">
                <a:ln w="22225">
                  <a:solidFill>
                    <a:schemeClr val="accent2"/>
                  </a:solidFill>
                  <a:prstDash val="solid"/>
                </a:ln>
                <a:solidFill>
                  <a:srgbClr val="FF0000"/>
                </a:solidFill>
                <a:latin typeface="Century Gothic" panose="020B0502020202020204" pitchFamily="34" charset="0"/>
              </a:rPr>
              <a:t>ALL THAT SHINES - RUBY RED CARPET</a:t>
            </a:r>
            <a:endParaRPr lang="en-AU" sz="3600" b="1" dirty="0">
              <a:ln w="22225">
                <a:solidFill>
                  <a:schemeClr val="accent2"/>
                </a:solidFill>
                <a:prstDash val="solid"/>
              </a:ln>
              <a:solidFill>
                <a:srgbClr val="FF0000"/>
              </a:solidFill>
              <a:latin typeface="Century Gothic" panose="020B0502020202020204" pitchFamily="34" charset="0"/>
            </a:endParaRPr>
          </a:p>
        </p:txBody>
      </p:sp>
      <p:pic>
        <p:nvPicPr>
          <p:cNvPr id="6" name="Picture 5"/>
          <p:cNvPicPr>
            <a:picLocks noChangeAspect="1"/>
          </p:cNvPicPr>
          <p:nvPr/>
        </p:nvPicPr>
        <p:blipFill>
          <a:blip r:embed="rId2"/>
          <a:stretch>
            <a:fillRect/>
          </a:stretch>
        </p:blipFill>
        <p:spPr>
          <a:xfrm>
            <a:off x="7469511" y="2329569"/>
            <a:ext cx="1684031" cy="3672483"/>
          </a:xfrm>
          <a:prstGeom prst="rect">
            <a:avLst/>
          </a:prstGeom>
        </p:spPr>
      </p:pic>
      <p:pic>
        <p:nvPicPr>
          <p:cNvPr id="18" name="Picture 17"/>
          <p:cNvPicPr>
            <a:picLocks noChangeAspect="1"/>
          </p:cNvPicPr>
          <p:nvPr/>
        </p:nvPicPr>
        <p:blipFill>
          <a:blip r:embed="rId3"/>
          <a:stretch>
            <a:fillRect/>
          </a:stretch>
        </p:blipFill>
        <p:spPr>
          <a:xfrm>
            <a:off x="5281631" y="4062961"/>
            <a:ext cx="2236031" cy="2795039"/>
          </a:xfrm>
          <a:prstGeom prst="rect">
            <a:avLst/>
          </a:prstGeom>
        </p:spPr>
      </p:pic>
      <p:pic>
        <p:nvPicPr>
          <p:cNvPr id="20" name="Picture 19"/>
          <p:cNvPicPr>
            <a:picLocks noChangeAspect="1"/>
          </p:cNvPicPr>
          <p:nvPr/>
        </p:nvPicPr>
        <p:blipFill>
          <a:blip r:embed="rId4"/>
          <a:stretch>
            <a:fillRect/>
          </a:stretch>
        </p:blipFill>
        <p:spPr>
          <a:xfrm>
            <a:off x="5539141" y="2326614"/>
            <a:ext cx="2026673" cy="1770974"/>
          </a:xfrm>
          <a:prstGeom prst="rect">
            <a:avLst/>
          </a:prstGeom>
        </p:spPr>
      </p:pic>
      <p:pic>
        <p:nvPicPr>
          <p:cNvPr id="19" name="Picture 18"/>
          <p:cNvPicPr>
            <a:picLocks noChangeAspect="1"/>
          </p:cNvPicPr>
          <p:nvPr/>
        </p:nvPicPr>
        <p:blipFill>
          <a:blip r:embed="rId5"/>
          <a:stretch>
            <a:fillRect/>
          </a:stretch>
        </p:blipFill>
        <p:spPr>
          <a:xfrm>
            <a:off x="4432796" y="2310778"/>
            <a:ext cx="1142177" cy="1782547"/>
          </a:xfrm>
          <a:prstGeom prst="rect">
            <a:avLst/>
          </a:prstGeom>
        </p:spPr>
      </p:pic>
      <p:pic>
        <p:nvPicPr>
          <p:cNvPr id="21" name="Picture 20"/>
          <p:cNvPicPr>
            <a:picLocks noChangeAspect="1"/>
          </p:cNvPicPr>
          <p:nvPr/>
        </p:nvPicPr>
        <p:blipFill>
          <a:blip r:embed="rId6"/>
          <a:stretch>
            <a:fillRect/>
          </a:stretch>
        </p:blipFill>
        <p:spPr>
          <a:xfrm>
            <a:off x="7517663" y="4100543"/>
            <a:ext cx="1643446" cy="2757457"/>
          </a:xfrm>
          <a:prstGeom prst="rect">
            <a:avLst/>
          </a:prstGeom>
        </p:spPr>
      </p:pic>
      <p:pic>
        <p:nvPicPr>
          <p:cNvPr id="5" name="Picture 4"/>
          <p:cNvPicPr>
            <a:picLocks noChangeAspect="1"/>
          </p:cNvPicPr>
          <p:nvPr/>
        </p:nvPicPr>
        <p:blipFill>
          <a:blip r:embed="rId7"/>
          <a:stretch>
            <a:fillRect/>
          </a:stretch>
        </p:blipFill>
        <p:spPr>
          <a:xfrm>
            <a:off x="3919107" y="4105199"/>
            <a:ext cx="1356804" cy="1709945"/>
          </a:xfrm>
          <a:prstGeom prst="rect">
            <a:avLst/>
          </a:prstGeom>
        </p:spPr>
      </p:pic>
      <p:pic>
        <p:nvPicPr>
          <p:cNvPr id="7" name="Picture 6"/>
          <p:cNvPicPr>
            <a:picLocks noChangeAspect="1"/>
          </p:cNvPicPr>
          <p:nvPr/>
        </p:nvPicPr>
        <p:blipFill>
          <a:blip r:embed="rId8"/>
          <a:stretch>
            <a:fillRect/>
          </a:stretch>
        </p:blipFill>
        <p:spPr>
          <a:xfrm>
            <a:off x="-27217" y="2299205"/>
            <a:ext cx="2594655" cy="1621415"/>
          </a:xfrm>
          <a:prstGeom prst="rect">
            <a:avLst/>
          </a:prstGeom>
        </p:spPr>
      </p:pic>
      <p:pic>
        <p:nvPicPr>
          <p:cNvPr id="8" name="Picture 7"/>
          <p:cNvPicPr>
            <a:picLocks noChangeAspect="1"/>
          </p:cNvPicPr>
          <p:nvPr/>
        </p:nvPicPr>
        <p:blipFill>
          <a:blip r:embed="rId9"/>
          <a:stretch>
            <a:fillRect/>
          </a:stretch>
        </p:blipFill>
        <p:spPr>
          <a:xfrm>
            <a:off x="0" y="-27919"/>
            <a:ext cx="1870192" cy="1642736"/>
          </a:xfrm>
          <a:prstGeom prst="rect">
            <a:avLst/>
          </a:prstGeom>
        </p:spPr>
      </p:pic>
      <p:pic>
        <p:nvPicPr>
          <p:cNvPr id="9" name="Picture 8"/>
          <p:cNvPicPr>
            <a:picLocks noChangeAspect="1"/>
          </p:cNvPicPr>
          <p:nvPr/>
        </p:nvPicPr>
        <p:blipFill>
          <a:blip r:embed="rId10"/>
          <a:stretch>
            <a:fillRect/>
          </a:stretch>
        </p:blipFill>
        <p:spPr>
          <a:xfrm>
            <a:off x="1870192" y="-9980"/>
            <a:ext cx="1871634" cy="1646063"/>
          </a:xfrm>
          <a:prstGeom prst="rect">
            <a:avLst/>
          </a:prstGeom>
        </p:spPr>
      </p:pic>
      <p:pic>
        <p:nvPicPr>
          <p:cNvPr id="10" name="Picture 9"/>
          <p:cNvPicPr>
            <a:picLocks noChangeAspect="1"/>
          </p:cNvPicPr>
          <p:nvPr/>
        </p:nvPicPr>
        <p:blipFill>
          <a:blip r:embed="rId10"/>
          <a:stretch>
            <a:fillRect/>
          </a:stretch>
        </p:blipFill>
        <p:spPr>
          <a:xfrm>
            <a:off x="3740384" y="-18218"/>
            <a:ext cx="1871634" cy="1646063"/>
          </a:xfrm>
          <a:prstGeom prst="rect">
            <a:avLst/>
          </a:prstGeom>
        </p:spPr>
      </p:pic>
      <p:pic>
        <p:nvPicPr>
          <p:cNvPr id="11" name="Picture 10"/>
          <p:cNvPicPr>
            <a:picLocks noChangeAspect="1"/>
          </p:cNvPicPr>
          <p:nvPr/>
        </p:nvPicPr>
        <p:blipFill>
          <a:blip r:embed="rId10"/>
          <a:stretch>
            <a:fillRect/>
          </a:stretch>
        </p:blipFill>
        <p:spPr>
          <a:xfrm>
            <a:off x="5598145" y="-11513"/>
            <a:ext cx="1871634" cy="1646063"/>
          </a:xfrm>
          <a:prstGeom prst="rect">
            <a:avLst/>
          </a:prstGeom>
        </p:spPr>
      </p:pic>
      <p:pic>
        <p:nvPicPr>
          <p:cNvPr id="12" name="Picture 11"/>
          <p:cNvPicPr>
            <a:picLocks noChangeAspect="1"/>
          </p:cNvPicPr>
          <p:nvPr/>
        </p:nvPicPr>
        <p:blipFill>
          <a:blip r:embed="rId10"/>
          <a:stretch>
            <a:fillRect/>
          </a:stretch>
        </p:blipFill>
        <p:spPr>
          <a:xfrm>
            <a:off x="7461944" y="-19814"/>
            <a:ext cx="1699164" cy="1646063"/>
          </a:xfrm>
          <a:prstGeom prst="rect">
            <a:avLst/>
          </a:prstGeom>
        </p:spPr>
      </p:pic>
      <p:pic>
        <p:nvPicPr>
          <p:cNvPr id="22" name="Picture 21"/>
          <p:cNvPicPr>
            <a:picLocks noChangeAspect="1"/>
          </p:cNvPicPr>
          <p:nvPr/>
        </p:nvPicPr>
        <p:blipFill>
          <a:blip r:embed="rId11"/>
          <a:stretch>
            <a:fillRect/>
          </a:stretch>
        </p:blipFill>
        <p:spPr>
          <a:xfrm>
            <a:off x="2575005" y="2286161"/>
            <a:ext cx="1890254" cy="3474732"/>
          </a:xfrm>
          <a:prstGeom prst="rect">
            <a:avLst/>
          </a:prstGeom>
        </p:spPr>
      </p:pic>
      <p:pic>
        <p:nvPicPr>
          <p:cNvPr id="16" name="Picture 15"/>
          <p:cNvPicPr>
            <a:picLocks noChangeAspect="1"/>
          </p:cNvPicPr>
          <p:nvPr/>
        </p:nvPicPr>
        <p:blipFill>
          <a:blip r:embed="rId12"/>
          <a:stretch>
            <a:fillRect/>
          </a:stretch>
        </p:blipFill>
        <p:spPr>
          <a:xfrm>
            <a:off x="2542869" y="5433520"/>
            <a:ext cx="2738761" cy="1401645"/>
          </a:xfrm>
          <a:prstGeom prst="rect">
            <a:avLst/>
          </a:prstGeom>
        </p:spPr>
      </p:pic>
      <p:pic>
        <p:nvPicPr>
          <p:cNvPr id="3" name="Picture 2"/>
          <p:cNvPicPr>
            <a:picLocks noChangeAspect="1"/>
          </p:cNvPicPr>
          <p:nvPr/>
        </p:nvPicPr>
        <p:blipFill>
          <a:blip r:embed="rId13"/>
          <a:stretch>
            <a:fillRect/>
          </a:stretch>
        </p:blipFill>
        <p:spPr>
          <a:xfrm>
            <a:off x="-16465" y="3943455"/>
            <a:ext cx="2583903" cy="2914545"/>
          </a:xfrm>
          <a:prstGeom prst="rect">
            <a:avLst/>
          </a:prstGeom>
        </p:spPr>
      </p:pic>
    </p:spTree>
    <p:extLst>
      <p:ext uri="{BB962C8B-B14F-4D97-AF65-F5344CB8AC3E}">
        <p14:creationId xmlns:p14="http://schemas.microsoft.com/office/powerpoint/2010/main" val="24449132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83768" y="2708920"/>
            <a:ext cx="6552727" cy="1846659"/>
          </a:xfrm>
          <a:prstGeom prst="rect">
            <a:avLst/>
          </a:prstGeom>
          <a:noFill/>
        </p:spPr>
        <p:txBody>
          <a:bodyPr wrap="square" rtlCol="0">
            <a:spAutoFit/>
          </a:bodyPr>
          <a:lstStyle/>
          <a:p>
            <a:pPr algn="r"/>
            <a:r>
              <a:rPr lang="en-AU" b="1" dirty="0" smtClean="0">
                <a:effectLst>
                  <a:outerShdw blurRad="38100" dist="38100" dir="2700000" algn="tl">
                    <a:srgbClr val="000000">
                      <a:alpha val="43137"/>
                    </a:srgbClr>
                  </a:outerShdw>
                </a:effectLst>
                <a:latin typeface="Century Gothic" panose="020B0502020202020204" pitchFamily="34" charset="0"/>
              </a:rPr>
              <a:t>ROBYN MOORE - PLENARY PRESENTATION</a:t>
            </a:r>
          </a:p>
          <a:p>
            <a:r>
              <a:rPr lang="en-AU" sz="2400" b="1" dirty="0" smtClean="0">
                <a:effectLst>
                  <a:outerShdw blurRad="38100" dist="38100" dir="2700000" algn="tl">
                    <a:srgbClr val="000000">
                      <a:alpha val="43137"/>
                    </a:srgbClr>
                  </a:outerShdw>
                </a:effectLst>
                <a:latin typeface="Century Gothic" panose="020B0502020202020204" pitchFamily="34" charset="0"/>
              </a:rPr>
              <a:t>BEYOND INFORMED TO TRANSFORMED</a:t>
            </a:r>
          </a:p>
          <a:p>
            <a:pPr algn="just"/>
            <a:r>
              <a:rPr lang="en-AU" dirty="0" smtClean="0">
                <a:latin typeface="Century Gothic" panose="020B0502020202020204" pitchFamily="34" charset="0"/>
              </a:rPr>
              <a:t>A voice over artist for 40 years, she now change’s peoples lives by getting the ‘cut through’ her clients want. Re-ENGAGE, Re-MIND, </a:t>
            </a:r>
            <a:r>
              <a:rPr lang="en-AU" dirty="0" err="1" smtClean="0">
                <a:latin typeface="Century Gothic" panose="020B0502020202020204" pitchFamily="34" charset="0"/>
              </a:rPr>
              <a:t>Re-CREATE</a:t>
            </a:r>
            <a:r>
              <a:rPr lang="en-AU" dirty="0" smtClean="0">
                <a:latin typeface="Century Gothic" panose="020B0502020202020204" pitchFamily="34" charset="0"/>
              </a:rPr>
              <a:t>, Re-FRESH, Re-DISCOVER</a:t>
            </a:r>
            <a:endParaRPr lang="en-AU" dirty="0">
              <a:latin typeface="Century Gothic" panose="020B0502020202020204" pitchFamily="34" charset="0"/>
            </a:endParaRPr>
          </a:p>
        </p:txBody>
      </p:sp>
      <p:sp>
        <p:nvSpPr>
          <p:cNvPr id="7" name="TextBox 6"/>
          <p:cNvSpPr txBox="1"/>
          <p:nvPr/>
        </p:nvSpPr>
        <p:spPr>
          <a:xfrm>
            <a:off x="1187624" y="2222453"/>
            <a:ext cx="6336704" cy="584775"/>
          </a:xfrm>
          <a:prstGeom prst="rect">
            <a:avLst/>
          </a:prstGeom>
          <a:noFill/>
        </p:spPr>
        <p:txBody>
          <a:bodyPr wrap="square" rtlCol="0">
            <a:spAutoFit/>
          </a:bodyPr>
          <a:lstStyle/>
          <a:p>
            <a:pPr algn="ctr"/>
            <a:r>
              <a:rPr lang="en-AU" sz="3200" b="1" dirty="0">
                <a:ln w="22225">
                  <a:solidFill>
                    <a:schemeClr val="accent2"/>
                  </a:solidFill>
                  <a:prstDash val="solid"/>
                </a:ln>
                <a:solidFill>
                  <a:schemeClr val="accent2">
                    <a:lumMod val="40000"/>
                    <a:lumOff val="60000"/>
                  </a:schemeClr>
                </a:solidFill>
                <a:latin typeface="Century Gothic" panose="020B0502020202020204" pitchFamily="34" charset="0"/>
              </a:rPr>
              <a:t>FRIDAY MAY </a:t>
            </a:r>
            <a:r>
              <a:rPr lang="en-AU" sz="3200" b="1" dirty="0" smtClean="0">
                <a:ln w="22225">
                  <a:solidFill>
                    <a:schemeClr val="accent2"/>
                  </a:solidFill>
                  <a:prstDash val="solid"/>
                </a:ln>
                <a:solidFill>
                  <a:schemeClr val="accent2">
                    <a:lumMod val="40000"/>
                    <a:lumOff val="60000"/>
                  </a:schemeClr>
                </a:solidFill>
                <a:latin typeface="Century Gothic" panose="020B0502020202020204" pitchFamily="34" charset="0"/>
              </a:rPr>
              <a:t>11</a:t>
            </a:r>
            <a:endParaRPr lang="en-AU" sz="3200" b="1" dirty="0">
              <a:ln w="22225">
                <a:solidFill>
                  <a:schemeClr val="accent2"/>
                </a:solidFill>
                <a:prstDash val="solid"/>
              </a:ln>
              <a:solidFill>
                <a:schemeClr val="accent2">
                  <a:lumMod val="40000"/>
                  <a:lumOff val="60000"/>
                </a:schemeClr>
              </a:solidFill>
              <a:latin typeface="Century Gothic" panose="020B0502020202020204" pitchFamily="34" charset="0"/>
            </a:endParaRPr>
          </a:p>
        </p:txBody>
      </p:sp>
      <p:sp>
        <p:nvSpPr>
          <p:cNvPr id="8" name="TextBox 7"/>
          <p:cNvSpPr txBox="1"/>
          <p:nvPr/>
        </p:nvSpPr>
        <p:spPr>
          <a:xfrm>
            <a:off x="235124" y="4941168"/>
            <a:ext cx="6624736" cy="1846659"/>
          </a:xfrm>
          <a:prstGeom prst="rect">
            <a:avLst/>
          </a:prstGeom>
          <a:noFill/>
        </p:spPr>
        <p:txBody>
          <a:bodyPr wrap="square" rtlCol="0">
            <a:spAutoFit/>
          </a:bodyPr>
          <a:lstStyle/>
          <a:p>
            <a:pPr algn="r"/>
            <a:r>
              <a:rPr lang="en-AU" b="1" dirty="0" smtClean="0">
                <a:effectLst>
                  <a:outerShdw blurRad="38100" dist="38100" dir="2700000" algn="tl">
                    <a:srgbClr val="000000">
                      <a:alpha val="43137"/>
                    </a:srgbClr>
                  </a:outerShdw>
                </a:effectLst>
                <a:latin typeface="Century Gothic" panose="020B0502020202020204" pitchFamily="34" charset="0"/>
              </a:rPr>
              <a:t>KEYNOTE PRESENTATION</a:t>
            </a:r>
          </a:p>
          <a:p>
            <a:r>
              <a:rPr lang="en-AU" sz="2400" b="1" dirty="0" smtClean="0">
                <a:effectLst>
                  <a:outerShdw blurRad="38100" dist="38100" dir="2700000" algn="tl">
                    <a:srgbClr val="000000">
                      <a:alpha val="43137"/>
                    </a:srgbClr>
                  </a:outerShdw>
                </a:effectLst>
                <a:latin typeface="Century Gothic" panose="020B0502020202020204" pitchFamily="34" charset="0"/>
              </a:rPr>
              <a:t>JESSICA GALLAGHER</a:t>
            </a:r>
          </a:p>
          <a:p>
            <a:pPr algn="just"/>
            <a:r>
              <a:rPr lang="en-AU" dirty="0" smtClean="0">
                <a:latin typeface="Century Gothic" panose="020B0502020202020204" pitchFamily="34" charset="0"/>
              </a:rPr>
              <a:t>Jessica is an Australian Paralympic alpine skier, athlete and tandem cyclist. Her inspiring story will challenge you to think differently and see your world from a whole new perspective. </a:t>
            </a:r>
          </a:p>
        </p:txBody>
      </p:sp>
      <p:pic>
        <p:nvPicPr>
          <p:cNvPr id="4" name="Picture 3"/>
          <p:cNvPicPr>
            <a:picLocks noChangeAspect="1"/>
          </p:cNvPicPr>
          <p:nvPr/>
        </p:nvPicPr>
        <p:blipFill>
          <a:blip r:embed="rId2"/>
          <a:stretch>
            <a:fillRect/>
          </a:stretch>
        </p:blipFill>
        <p:spPr>
          <a:xfrm>
            <a:off x="0" y="-19042"/>
            <a:ext cx="9144793" cy="2241495"/>
          </a:xfrm>
          <a:prstGeom prst="rect">
            <a:avLst/>
          </a:prstGeom>
        </p:spPr>
      </p:pic>
      <p:pic>
        <p:nvPicPr>
          <p:cNvPr id="9" name="Picture 8"/>
          <p:cNvPicPr>
            <a:picLocks noChangeAspect="1"/>
          </p:cNvPicPr>
          <p:nvPr/>
        </p:nvPicPr>
        <p:blipFill>
          <a:blip r:embed="rId3"/>
          <a:stretch>
            <a:fillRect/>
          </a:stretch>
        </p:blipFill>
        <p:spPr>
          <a:xfrm>
            <a:off x="7092280" y="4371214"/>
            <a:ext cx="1944216" cy="2481562"/>
          </a:xfrm>
          <a:prstGeom prst="rect">
            <a:avLst/>
          </a:prstGeom>
        </p:spPr>
      </p:pic>
      <p:pic>
        <p:nvPicPr>
          <p:cNvPr id="10" name="Picture 9"/>
          <p:cNvPicPr>
            <a:picLocks noChangeAspect="1"/>
          </p:cNvPicPr>
          <p:nvPr/>
        </p:nvPicPr>
        <p:blipFill>
          <a:blip r:embed="rId4"/>
          <a:stretch>
            <a:fillRect/>
          </a:stretch>
        </p:blipFill>
        <p:spPr>
          <a:xfrm>
            <a:off x="235124" y="2378792"/>
            <a:ext cx="2104628" cy="26834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384" y="2313791"/>
            <a:ext cx="8928990" cy="584775"/>
          </a:xfrm>
          <a:prstGeom prst="rect">
            <a:avLst/>
          </a:prstGeom>
          <a:noFill/>
        </p:spPr>
        <p:txBody>
          <a:bodyPr wrap="square" rtlCol="0">
            <a:spAutoFit/>
          </a:bodyPr>
          <a:lstStyle/>
          <a:p>
            <a:pPr algn="ctr"/>
            <a:r>
              <a:rPr lang="en-AU" sz="3200" b="1" dirty="0" smtClean="0">
                <a:ln w="22225">
                  <a:solidFill>
                    <a:schemeClr val="accent2"/>
                  </a:solidFill>
                  <a:prstDash val="solid"/>
                </a:ln>
                <a:solidFill>
                  <a:schemeClr val="accent2">
                    <a:lumMod val="40000"/>
                    <a:lumOff val="60000"/>
                  </a:schemeClr>
                </a:solidFill>
                <a:latin typeface="Century Gothic" panose="020B0502020202020204" pitchFamily="34" charset="0"/>
              </a:rPr>
              <a:t>HOTEL ACCOMMODATION OPTIONS</a:t>
            </a:r>
            <a:endParaRPr lang="en-AU" sz="3200" b="1" dirty="0">
              <a:ln w="22225">
                <a:solidFill>
                  <a:schemeClr val="accent2"/>
                </a:solidFill>
                <a:prstDash val="solid"/>
              </a:ln>
              <a:solidFill>
                <a:schemeClr val="accent2">
                  <a:lumMod val="40000"/>
                  <a:lumOff val="60000"/>
                </a:schemeClr>
              </a:solidFill>
              <a:latin typeface="Century Gothic" panose="020B0502020202020204" pitchFamily="34" charset="0"/>
            </a:endParaRPr>
          </a:p>
        </p:txBody>
      </p:sp>
      <p:sp>
        <p:nvSpPr>
          <p:cNvPr id="5" name="TextBox 4"/>
          <p:cNvSpPr txBox="1"/>
          <p:nvPr/>
        </p:nvSpPr>
        <p:spPr>
          <a:xfrm>
            <a:off x="76002" y="3140968"/>
            <a:ext cx="2376263" cy="1477328"/>
          </a:xfrm>
          <a:prstGeom prst="rect">
            <a:avLst/>
          </a:prstGeom>
          <a:noFill/>
        </p:spPr>
        <p:txBody>
          <a:bodyPr wrap="square" rtlCol="0">
            <a:spAutoFit/>
          </a:bodyPr>
          <a:lstStyle/>
          <a:p>
            <a:pPr algn="ctr"/>
            <a:r>
              <a:rPr lang="en-AU" b="1" dirty="0" smtClean="0">
                <a:effectLst>
                  <a:outerShdw blurRad="38100" dist="38100" dir="2700000" algn="tl">
                    <a:srgbClr val="000000">
                      <a:alpha val="43137"/>
                    </a:srgbClr>
                  </a:outerShdw>
                </a:effectLst>
                <a:latin typeface="Century Gothic" panose="020B0502020202020204" pitchFamily="34" charset="0"/>
              </a:rPr>
              <a:t>PULLMAN HOTEL ROOMS</a:t>
            </a:r>
          </a:p>
          <a:p>
            <a:r>
              <a:rPr lang="en-AU" dirty="0">
                <a:latin typeface="Century Gothic" panose="020B0502020202020204" pitchFamily="34" charset="0"/>
              </a:rPr>
              <a:t>Accommodation on higher </a:t>
            </a:r>
            <a:r>
              <a:rPr lang="en-AU" dirty="0" smtClean="0">
                <a:latin typeface="Century Gothic" panose="020B0502020202020204" pitchFamily="34" charset="0"/>
              </a:rPr>
              <a:t>floors</a:t>
            </a:r>
          </a:p>
          <a:p>
            <a:r>
              <a:rPr lang="en-AU" dirty="0" smtClean="0">
                <a:latin typeface="Century Gothic" panose="020B0502020202020204" pitchFamily="34" charset="0"/>
              </a:rPr>
              <a:t>Level </a:t>
            </a:r>
            <a:r>
              <a:rPr lang="en-AU" dirty="0">
                <a:latin typeface="Century Gothic" panose="020B0502020202020204" pitchFamily="34" charset="0"/>
              </a:rPr>
              <a:t>3 and </a:t>
            </a:r>
            <a:r>
              <a:rPr lang="en-AU" dirty="0" smtClean="0">
                <a:latin typeface="Century Gothic" panose="020B0502020202020204" pitchFamily="34" charset="0"/>
              </a:rPr>
              <a:t>above</a:t>
            </a:r>
            <a:endParaRPr lang="en-AU" dirty="0">
              <a:latin typeface="Century Gothic" panose="020B0502020202020204" pitchFamily="34"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90" y="4725144"/>
            <a:ext cx="2219467" cy="1878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419872" y="3140968"/>
            <a:ext cx="2448272" cy="2031325"/>
          </a:xfrm>
          <a:prstGeom prst="rect">
            <a:avLst/>
          </a:prstGeom>
          <a:noFill/>
        </p:spPr>
        <p:txBody>
          <a:bodyPr wrap="square" rtlCol="0">
            <a:spAutoFit/>
          </a:bodyPr>
          <a:lstStyle/>
          <a:p>
            <a:pPr algn="ctr"/>
            <a:r>
              <a:rPr lang="en-AU" b="1" dirty="0" smtClean="0">
                <a:effectLst>
                  <a:outerShdw blurRad="38100" dist="38100" dir="2700000" algn="tl">
                    <a:srgbClr val="000000">
                      <a:alpha val="43137"/>
                    </a:srgbClr>
                  </a:outerShdw>
                </a:effectLst>
                <a:latin typeface="Century Gothic" panose="020B0502020202020204" pitchFamily="34" charset="0"/>
              </a:rPr>
              <a:t>MECURE PREMIUM ROOMS</a:t>
            </a:r>
          </a:p>
          <a:p>
            <a:r>
              <a:rPr lang="en-AU" dirty="0">
                <a:latin typeface="Century Gothic" panose="020B0502020202020204" pitchFamily="34" charset="0"/>
              </a:rPr>
              <a:t>Premium Rooms on lower levels in the Hotel Pullman side</a:t>
            </a:r>
          </a:p>
          <a:p>
            <a:endParaRPr lang="en-AU" dirty="0"/>
          </a:p>
          <a:p>
            <a:endParaRPr lang="en-AU"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4725144"/>
            <a:ext cx="2250361" cy="1878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650094" y="3140968"/>
            <a:ext cx="2379091" cy="1477328"/>
          </a:xfrm>
          <a:prstGeom prst="rect">
            <a:avLst/>
          </a:prstGeom>
          <a:noFill/>
        </p:spPr>
        <p:txBody>
          <a:bodyPr wrap="square" rtlCol="0">
            <a:spAutoFit/>
          </a:bodyPr>
          <a:lstStyle/>
          <a:p>
            <a:pPr algn="ctr"/>
            <a:r>
              <a:rPr lang="en-AU" b="1" dirty="0" smtClean="0">
                <a:effectLst>
                  <a:outerShdw blurRad="38100" dist="38100" dir="2700000" algn="tl">
                    <a:srgbClr val="000000">
                      <a:alpha val="43137"/>
                    </a:srgbClr>
                  </a:outerShdw>
                </a:effectLst>
                <a:latin typeface="Century Gothic" panose="020B0502020202020204" pitchFamily="34" charset="0"/>
              </a:rPr>
              <a:t>MECURE HOTEL ROOMS</a:t>
            </a:r>
          </a:p>
          <a:p>
            <a:r>
              <a:rPr lang="en-AU" dirty="0" err="1">
                <a:latin typeface="Century Gothic" panose="020B0502020202020204" pitchFamily="34" charset="0"/>
              </a:rPr>
              <a:t>Mercure</a:t>
            </a:r>
            <a:r>
              <a:rPr lang="en-AU" dirty="0">
                <a:latin typeface="Century Gothic" panose="020B0502020202020204" pitchFamily="34" charset="0"/>
              </a:rPr>
              <a:t> rooms on the </a:t>
            </a:r>
            <a:r>
              <a:rPr lang="en-AU" dirty="0" err="1">
                <a:latin typeface="Century Gothic" panose="020B0502020202020204" pitchFamily="34" charset="0"/>
              </a:rPr>
              <a:t>Mecure</a:t>
            </a:r>
            <a:r>
              <a:rPr lang="en-AU" dirty="0">
                <a:latin typeface="Century Gothic" panose="020B0502020202020204" pitchFamily="34" charset="0"/>
              </a:rPr>
              <a:t> side of the hotel complex </a:t>
            </a:r>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8242" y="4725144"/>
            <a:ext cx="2260943" cy="1840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5"/>
          <a:stretch>
            <a:fillRect/>
          </a:stretch>
        </p:blipFill>
        <p:spPr>
          <a:xfrm>
            <a:off x="-793" y="0"/>
            <a:ext cx="9144793" cy="2243522"/>
          </a:xfrm>
          <a:prstGeom prst="rect">
            <a:avLst/>
          </a:prstGeom>
        </p:spPr>
      </p:pic>
    </p:spTree>
    <p:extLst>
      <p:ext uri="{BB962C8B-B14F-4D97-AF65-F5344CB8AC3E}">
        <p14:creationId xmlns:p14="http://schemas.microsoft.com/office/powerpoint/2010/main" val="309943714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7504" y="5013176"/>
            <a:ext cx="5616624" cy="1908215"/>
          </a:xfrm>
          <a:prstGeom prst="rect">
            <a:avLst/>
          </a:prstGeom>
        </p:spPr>
        <p:txBody>
          <a:bodyPr wrap="square">
            <a:spAutoFit/>
          </a:bodyPr>
          <a:lstStyle/>
          <a:p>
            <a:pPr algn="ctr"/>
            <a:r>
              <a:rPr lang="en-AU" dirty="0" smtClean="0">
                <a:latin typeface="Century Gothic" panose="020B0502020202020204" pitchFamily="34" charset="0"/>
              </a:rPr>
              <a:t>     </a:t>
            </a:r>
            <a:r>
              <a:rPr lang="en-AU" b="1" dirty="0" smtClean="0">
                <a:effectLst>
                  <a:outerShdw blurRad="38100" dist="38100" dir="2700000" algn="tl">
                    <a:srgbClr val="000000">
                      <a:alpha val="43137"/>
                    </a:srgbClr>
                  </a:outerShdw>
                </a:effectLst>
                <a:latin typeface="Century Gothic" panose="020B0502020202020204" pitchFamily="34" charset="0"/>
              </a:rPr>
              <a:t>PREFERRED METHOD OF PAYMENT:  </a:t>
            </a:r>
          </a:p>
          <a:p>
            <a:pPr algn="ctr"/>
            <a:endParaRPr lang="en-AU" b="1" dirty="0" smtClean="0">
              <a:effectLst>
                <a:outerShdw blurRad="38100" dist="38100" dir="2700000" algn="tl">
                  <a:srgbClr val="000000">
                    <a:alpha val="43137"/>
                  </a:srgbClr>
                </a:outerShdw>
              </a:effectLst>
              <a:latin typeface="Century Gothic" panose="020B0502020202020204" pitchFamily="34" charset="0"/>
            </a:endParaRPr>
          </a:p>
          <a:p>
            <a:pPr algn="ctr"/>
            <a:r>
              <a:rPr lang="en-AU" sz="1600" dirty="0" smtClean="0">
                <a:latin typeface="Century Gothic" panose="020B0502020202020204" pitchFamily="34" charset="0"/>
              </a:rPr>
              <a:t>Direct Deposit ABMVSS Conference Account  </a:t>
            </a:r>
          </a:p>
          <a:p>
            <a:pPr algn="ctr"/>
            <a:r>
              <a:rPr lang="en-AU" sz="1600" dirty="0" smtClean="0">
                <a:latin typeface="Century Gothic" panose="020B0502020202020204" pitchFamily="34" charset="0"/>
              </a:rPr>
              <a:t>BSB 313-140  Account 23184993</a:t>
            </a:r>
          </a:p>
          <a:p>
            <a:pPr algn="ctr"/>
            <a:endParaRPr lang="en-AU" sz="1600" dirty="0" smtClean="0">
              <a:latin typeface="Century Gothic" panose="020B0502020202020204" pitchFamily="34" charset="0"/>
            </a:endParaRPr>
          </a:p>
          <a:p>
            <a:pPr algn="ctr"/>
            <a:r>
              <a:rPr lang="en-AU" sz="1600" dirty="0" smtClean="0">
                <a:latin typeface="Century Gothic" panose="020B0502020202020204" pitchFamily="34" charset="0"/>
              </a:rPr>
              <a:t>Please check our cancellation policy on the website</a:t>
            </a:r>
          </a:p>
          <a:p>
            <a:pPr marL="285750" indent="-285750">
              <a:buFont typeface="Wingdings" panose="05000000000000000000" pitchFamily="2" charset="2"/>
              <a:buChar char="§"/>
            </a:pPr>
            <a:endParaRPr lang="en-AU" sz="1600" dirty="0" smtClean="0">
              <a:latin typeface="Century Gothic" panose="020B0502020202020204" pitchFamily="34" charset="0"/>
            </a:endParaRPr>
          </a:p>
        </p:txBody>
      </p:sp>
      <p:pic>
        <p:nvPicPr>
          <p:cNvPr id="3" name="Picture 2"/>
          <p:cNvPicPr>
            <a:picLocks noChangeAspect="1"/>
          </p:cNvPicPr>
          <p:nvPr/>
        </p:nvPicPr>
        <p:blipFill>
          <a:blip r:embed="rId2"/>
          <a:stretch>
            <a:fillRect/>
          </a:stretch>
        </p:blipFill>
        <p:spPr>
          <a:xfrm>
            <a:off x="5649632" y="3936664"/>
            <a:ext cx="3318811" cy="2489108"/>
          </a:xfrm>
          <a:prstGeom prst="rect">
            <a:avLst/>
          </a:prstGeom>
        </p:spPr>
      </p:pic>
      <p:sp>
        <p:nvSpPr>
          <p:cNvPr id="4" name="TextBox 3"/>
          <p:cNvSpPr txBox="1"/>
          <p:nvPr/>
        </p:nvSpPr>
        <p:spPr>
          <a:xfrm>
            <a:off x="218740" y="2303885"/>
            <a:ext cx="8726672" cy="1415772"/>
          </a:xfrm>
          <a:prstGeom prst="rect">
            <a:avLst/>
          </a:prstGeom>
          <a:noFill/>
        </p:spPr>
        <p:txBody>
          <a:bodyPr wrap="square" rtlCol="0">
            <a:spAutoFit/>
          </a:bodyPr>
          <a:lstStyle/>
          <a:p>
            <a:pPr algn="ctr"/>
            <a:r>
              <a:rPr lang="en-AU" sz="3200" b="1" dirty="0">
                <a:ln w="22225">
                  <a:solidFill>
                    <a:schemeClr val="accent2"/>
                  </a:solidFill>
                  <a:prstDash val="solid"/>
                </a:ln>
                <a:solidFill>
                  <a:schemeClr val="accent2">
                    <a:lumMod val="40000"/>
                    <a:lumOff val="60000"/>
                  </a:schemeClr>
                </a:solidFill>
                <a:latin typeface="Century Gothic" panose="020B0502020202020204" pitchFamily="34" charset="0"/>
              </a:rPr>
              <a:t>CONFERENCE REGISTRATION </a:t>
            </a:r>
          </a:p>
          <a:p>
            <a:pPr algn="ctr"/>
            <a:endParaRPr lang="en-AU" b="1" dirty="0">
              <a:effectLst>
                <a:outerShdw blurRad="38100" dist="38100" dir="2700000" algn="tl">
                  <a:srgbClr val="000000">
                    <a:alpha val="43137"/>
                  </a:srgbClr>
                </a:outerShdw>
              </a:effectLst>
              <a:latin typeface="Century Gothic" panose="020B0502020202020204" pitchFamily="34" charset="0"/>
            </a:endParaRPr>
          </a:p>
          <a:p>
            <a:pPr algn="ctr"/>
            <a:r>
              <a:rPr lang="en-AU" sz="2000" b="1" dirty="0">
                <a:effectLst>
                  <a:outerShdw blurRad="38100" dist="38100" dir="2700000" algn="tl">
                    <a:srgbClr val="000000">
                      <a:alpha val="43137"/>
                    </a:srgbClr>
                  </a:outerShdw>
                </a:effectLst>
                <a:latin typeface="Century Gothic" panose="020B0502020202020204" pitchFamily="34" charset="0"/>
              </a:rPr>
              <a:t>BOOK ONLINE:  </a:t>
            </a:r>
            <a:r>
              <a:rPr lang="en-AU" sz="2000" b="1" dirty="0" smtClean="0">
                <a:effectLst>
                  <a:outerShdw blurRad="38100" dist="38100" dir="2700000" algn="tl">
                    <a:srgbClr val="000000">
                      <a:alpha val="43137"/>
                    </a:srgbClr>
                  </a:outerShdw>
                </a:effectLst>
                <a:latin typeface="Century Gothic" panose="020B0502020202020204" pitchFamily="34" charset="0"/>
              </a:rPr>
              <a:t>www.abmvss.theconferencemanager.com.au </a:t>
            </a:r>
            <a:endParaRPr lang="en-AU" sz="2000" b="1" dirty="0">
              <a:effectLst>
                <a:outerShdw blurRad="38100" dist="38100" dir="2700000" algn="tl">
                  <a:srgbClr val="000000">
                    <a:alpha val="43137"/>
                  </a:srgbClr>
                </a:outerShdw>
              </a:effectLst>
              <a:latin typeface="Century Gothic" panose="020B0502020202020204" pitchFamily="34" charset="0"/>
            </a:endParaRPr>
          </a:p>
          <a:p>
            <a:pPr algn="ctr"/>
            <a:r>
              <a:rPr lang="en-AU" sz="1600" dirty="0" smtClean="0">
                <a:latin typeface="Century Gothic" panose="020B0502020202020204" pitchFamily="34" charset="0"/>
              </a:rPr>
              <a:t>Any issues registering – email </a:t>
            </a:r>
            <a:r>
              <a:rPr lang="en-AU" sz="1600" i="1" dirty="0" smtClean="0">
                <a:latin typeface="Century Gothic" panose="020B0502020202020204" pitchFamily="34" charset="0"/>
              </a:rPr>
              <a:t>Jacqui@theconferencemanager.com.au</a:t>
            </a:r>
            <a:endParaRPr lang="en-AU" sz="1600" i="1" dirty="0">
              <a:latin typeface="Century Gothic" panose="020B0502020202020204" pitchFamily="34" charset="0"/>
            </a:endParaRPr>
          </a:p>
        </p:txBody>
      </p:sp>
      <p:sp>
        <p:nvSpPr>
          <p:cNvPr id="5" name="TextBox 4"/>
          <p:cNvSpPr txBox="1"/>
          <p:nvPr/>
        </p:nvSpPr>
        <p:spPr>
          <a:xfrm>
            <a:off x="237816" y="3816782"/>
            <a:ext cx="5256584" cy="1107996"/>
          </a:xfrm>
          <a:prstGeom prst="rect">
            <a:avLst/>
          </a:prstGeom>
          <a:noFill/>
        </p:spPr>
        <p:txBody>
          <a:bodyPr wrap="square" rtlCol="0">
            <a:spAutoFit/>
          </a:bodyPr>
          <a:lstStyle/>
          <a:p>
            <a:pPr algn="ctr"/>
            <a:r>
              <a:rPr lang="en-AU" b="1" dirty="0">
                <a:effectLst>
                  <a:outerShdw blurRad="38100" dist="38100" dir="2700000" algn="tl">
                    <a:srgbClr val="000000">
                      <a:alpha val="43137"/>
                    </a:srgbClr>
                  </a:outerShdw>
                </a:effectLst>
                <a:latin typeface="Century Gothic" panose="020B0502020202020204" pitchFamily="34" charset="0"/>
              </a:rPr>
              <a:t>BRIDGES TO THE FUTURE SCHOLARSHIPS: </a:t>
            </a:r>
            <a:r>
              <a:rPr lang="en-AU" sz="1600" dirty="0">
                <a:latin typeface="Century Gothic" panose="020B0502020202020204" pitchFamily="34" charset="0"/>
              </a:rPr>
              <a:t>L</a:t>
            </a:r>
            <a:r>
              <a:rPr lang="en-AU" sz="1600" dirty="0" smtClean="0">
                <a:latin typeface="Century Gothic" panose="020B0502020202020204" pitchFamily="34" charset="0"/>
              </a:rPr>
              <a:t>eadership </a:t>
            </a:r>
            <a:r>
              <a:rPr lang="en-AU" sz="1600" dirty="0">
                <a:latin typeface="Century Gothic" panose="020B0502020202020204" pitchFamily="34" charset="0"/>
              </a:rPr>
              <a:t>conference scholarships  will be awarded for our </a:t>
            </a:r>
            <a:r>
              <a:rPr lang="en-AU" sz="1600" dirty="0" smtClean="0">
                <a:latin typeface="Century Gothic" panose="020B0502020202020204" pitchFamily="34" charset="0"/>
              </a:rPr>
              <a:t>2019 </a:t>
            </a:r>
            <a:r>
              <a:rPr lang="en-AU" sz="1600" dirty="0">
                <a:latin typeface="Century Gothic" panose="020B0502020202020204" pitchFamily="34" charset="0"/>
              </a:rPr>
              <a:t>conference.  </a:t>
            </a:r>
          </a:p>
          <a:p>
            <a:pPr algn="ctr"/>
            <a:r>
              <a:rPr lang="en-AU" sz="1600" dirty="0" smtClean="0">
                <a:latin typeface="Century Gothic" panose="020B0502020202020204" pitchFamily="34" charset="0"/>
              </a:rPr>
              <a:t>Thanks </a:t>
            </a:r>
            <a:r>
              <a:rPr lang="en-AU" sz="1600" dirty="0">
                <a:latin typeface="Century Gothic" panose="020B0502020202020204" pitchFamily="34" charset="0"/>
              </a:rPr>
              <a:t>to VTMB and  Camp Australia</a:t>
            </a:r>
            <a:endParaRPr lang="en-AU" dirty="0">
              <a:latin typeface="Century Gothic" panose="020B0502020202020204" pitchFamily="34" charset="0"/>
            </a:endParaRPr>
          </a:p>
        </p:txBody>
      </p:sp>
      <p:pic>
        <p:nvPicPr>
          <p:cNvPr id="6" name="Picture 5"/>
          <p:cNvPicPr>
            <a:picLocks noChangeAspect="1"/>
          </p:cNvPicPr>
          <p:nvPr/>
        </p:nvPicPr>
        <p:blipFill>
          <a:blip r:embed="rId3"/>
          <a:stretch>
            <a:fillRect/>
          </a:stretch>
        </p:blipFill>
        <p:spPr>
          <a:xfrm>
            <a:off x="-793" y="0"/>
            <a:ext cx="9144793" cy="22435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92696"/>
            <a:ext cx="3779912" cy="1015663"/>
          </a:xfrm>
          <a:prstGeom prst="rect">
            <a:avLst/>
          </a:prstGeom>
        </p:spPr>
        <p:txBody>
          <a:bodyPr wrap="square">
            <a:spAutoFit/>
          </a:bodyPr>
          <a:lstStyle/>
          <a:p>
            <a:endParaRPr lang="en-AU" sz="2000" dirty="0" smtClean="0">
              <a:solidFill>
                <a:schemeClr val="bg1"/>
              </a:solidFill>
              <a:latin typeface="Century Gothic" pitchFamily="34" charset="0"/>
            </a:endParaRPr>
          </a:p>
          <a:p>
            <a:endParaRPr lang="en-AU" sz="2000" dirty="0" smtClean="0">
              <a:solidFill>
                <a:schemeClr val="bg1"/>
              </a:solidFill>
              <a:latin typeface="Century Gothic" pitchFamily="34" charset="0"/>
            </a:endParaRPr>
          </a:p>
          <a:p>
            <a:endParaRPr lang="en-AU" sz="2000" dirty="0" smtClean="0">
              <a:solidFill>
                <a:schemeClr val="bg1"/>
              </a:solidFill>
              <a:latin typeface="Century Gothic" pitchFamily="34" charset="0"/>
            </a:endParaRPr>
          </a:p>
        </p:txBody>
      </p:sp>
      <p:sp>
        <p:nvSpPr>
          <p:cNvPr id="4" name="AutoShape 4" descr="Image result for great gatsby promo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5" name="AutoShape 6" descr="Image result for great gatsby promo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10" name="TextBox 9"/>
          <p:cNvSpPr txBox="1"/>
          <p:nvPr/>
        </p:nvSpPr>
        <p:spPr>
          <a:xfrm>
            <a:off x="155575" y="2772873"/>
            <a:ext cx="8810517" cy="3046988"/>
          </a:xfrm>
          <a:prstGeom prst="rect">
            <a:avLst/>
          </a:prstGeom>
          <a:noFill/>
        </p:spPr>
        <p:txBody>
          <a:bodyPr wrap="square" rtlCol="0">
            <a:spAutoFit/>
          </a:bodyPr>
          <a:lstStyle/>
          <a:p>
            <a:pPr algn="just"/>
            <a:r>
              <a:rPr lang="en-AU" b="1" dirty="0" smtClean="0">
                <a:effectLst>
                  <a:outerShdw blurRad="38100" dist="38100" dir="2700000" algn="tl">
                    <a:srgbClr val="000000">
                      <a:alpha val="43137"/>
                    </a:srgbClr>
                  </a:outerShdw>
                </a:effectLst>
                <a:latin typeface="Century Gothic" panose="020B0502020202020204" pitchFamily="34" charset="0"/>
              </a:rPr>
              <a:t>Your </a:t>
            </a:r>
            <a:r>
              <a:rPr lang="en-AU" b="1" dirty="0" smtClean="0">
                <a:effectLst>
                  <a:outerShdw blurRad="38100" dist="38100" dir="2700000" algn="tl">
                    <a:srgbClr val="000000">
                      <a:alpha val="43137"/>
                    </a:srgbClr>
                  </a:outerShdw>
                </a:effectLst>
                <a:latin typeface="Century Gothic" panose="020B0502020202020204" pitchFamily="34" charset="0"/>
              </a:rPr>
              <a:t>commitment: </a:t>
            </a:r>
            <a:r>
              <a:rPr lang="en-AU" dirty="0" smtClean="0">
                <a:latin typeface="Century Gothic" panose="020B0502020202020204" pitchFamily="34" charset="0"/>
              </a:rPr>
              <a:t>Is </a:t>
            </a:r>
            <a:r>
              <a:rPr lang="en-AU" dirty="0" smtClean="0">
                <a:latin typeface="Century Gothic" panose="020B0502020202020204" pitchFamily="34" charset="0"/>
              </a:rPr>
              <a:t>to take responsibility for your personal growth and to further </a:t>
            </a:r>
            <a:r>
              <a:rPr lang="en-AU" dirty="0">
                <a:latin typeface="Century Gothic" panose="020B0502020202020204" pitchFamily="34" charset="0"/>
              </a:rPr>
              <a:t>your professional learning and continuing to build on your leadership capacity. </a:t>
            </a:r>
            <a:endParaRPr lang="en-AU" dirty="0" smtClean="0">
              <a:latin typeface="Century Gothic" panose="020B0502020202020204" pitchFamily="34" charset="0"/>
            </a:endParaRPr>
          </a:p>
          <a:p>
            <a:pPr algn="just"/>
            <a:endParaRPr lang="en-AU" dirty="0">
              <a:latin typeface="Century Gothic" panose="020B0502020202020204" pitchFamily="34" charset="0"/>
            </a:endParaRPr>
          </a:p>
          <a:p>
            <a:pPr algn="just"/>
            <a:r>
              <a:rPr lang="en-AU" b="1" dirty="0">
                <a:effectLst>
                  <a:outerShdw blurRad="38100" dist="38100" dir="2700000" algn="tl">
                    <a:srgbClr val="000000">
                      <a:alpha val="43137"/>
                    </a:srgbClr>
                  </a:outerShdw>
                </a:effectLst>
                <a:latin typeface="Century Gothic" panose="020B0502020202020204" pitchFamily="34" charset="0"/>
              </a:rPr>
              <a:t>Our commitment to </a:t>
            </a:r>
            <a:r>
              <a:rPr lang="en-AU" b="1" dirty="0" smtClean="0">
                <a:effectLst>
                  <a:outerShdw blurRad="38100" dist="38100" dir="2700000" algn="tl">
                    <a:srgbClr val="000000">
                      <a:alpha val="43137"/>
                    </a:srgbClr>
                  </a:outerShdw>
                </a:effectLst>
                <a:latin typeface="Century Gothic" panose="020B0502020202020204" pitchFamily="34" charset="0"/>
              </a:rPr>
              <a:t>you: </a:t>
            </a:r>
            <a:r>
              <a:rPr lang="en-AU" dirty="0" smtClean="0">
                <a:latin typeface="Century Gothic" panose="020B0502020202020204" pitchFamily="34" charset="0"/>
              </a:rPr>
              <a:t>Is </a:t>
            </a:r>
            <a:r>
              <a:rPr lang="en-AU" dirty="0">
                <a:latin typeface="Century Gothic" panose="020B0502020202020204" pitchFamily="34" charset="0"/>
              </a:rPr>
              <a:t>to continue to provide these professional learning opportunities that build on this added value you </a:t>
            </a:r>
            <a:r>
              <a:rPr lang="en-AU" dirty="0" smtClean="0">
                <a:latin typeface="Century Gothic" panose="020B0502020202020204" pitchFamily="34" charset="0"/>
              </a:rPr>
              <a:t>may have </a:t>
            </a:r>
            <a:r>
              <a:rPr lang="en-AU" dirty="0">
                <a:latin typeface="Century Gothic" panose="020B0502020202020204" pitchFamily="34" charset="0"/>
              </a:rPr>
              <a:t>already </a:t>
            </a:r>
            <a:r>
              <a:rPr lang="en-AU" dirty="0" smtClean="0">
                <a:latin typeface="Century Gothic" panose="020B0502020202020204" pitchFamily="34" charset="0"/>
              </a:rPr>
              <a:t>commenced. Collectively</a:t>
            </a:r>
            <a:r>
              <a:rPr lang="en-AU" dirty="0">
                <a:latin typeface="Century Gothic" panose="020B0502020202020204" pitchFamily="34" charset="0"/>
              </a:rPr>
              <a:t>, we will raise the profile of all Business Managers, working strategically in schools - as </a:t>
            </a:r>
            <a:r>
              <a:rPr lang="en-AU" b="1" dirty="0">
                <a:latin typeface="Century Gothic" panose="020B0502020202020204" pitchFamily="34" charset="0"/>
              </a:rPr>
              <a:t>Education Business Leaders.</a:t>
            </a:r>
          </a:p>
          <a:p>
            <a:pPr algn="just"/>
            <a:endParaRPr lang="en-AU" sz="1600" dirty="0" smtClean="0">
              <a:latin typeface="Century Gothic" panose="020B0502020202020204" pitchFamily="34" charset="0"/>
            </a:endParaRPr>
          </a:p>
          <a:p>
            <a:pPr algn="just"/>
            <a:endParaRPr lang="en-AU" sz="1600" dirty="0" smtClean="0">
              <a:latin typeface="Century Gothic" panose="020B0502020202020204" pitchFamily="34" charset="0"/>
            </a:endParaRPr>
          </a:p>
          <a:p>
            <a:pPr algn="just"/>
            <a:endParaRPr lang="en-AU" sz="1600" dirty="0">
              <a:latin typeface="Century Gothic" panose="020B0502020202020204" pitchFamily="34" charset="0"/>
            </a:endParaRPr>
          </a:p>
        </p:txBody>
      </p:sp>
      <p:pic>
        <p:nvPicPr>
          <p:cNvPr id="3" name="Picture 2"/>
          <p:cNvPicPr>
            <a:picLocks noChangeAspect="1"/>
          </p:cNvPicPr>
          <p:nvPr/>
        </p:nvPicPr>
        <p:blipFill>
          <a:blip r:embed="rId3"/>
          <a:stretch>
            <a:fillRect/>
          </a:stretch>
        </p:blipFill>
        <p:spPr>
          <a:xfrm>
            <a:off x="-26699" y="-3007"/>
            <a:ext cx="9144793" cy="2243522"/>
          </a:xfrm>
          <a:prstGeom prst="rect">
            <a:avLst/>
          </a:prstGeom>
        </p:spPr>
      </p:pic>
      <p:sp>
        <p:nvSpPr>
          <p:cNvPr id="7" name="TextBox 6"/>
          <p:cNvSpPr txBox="1"/>
          <p:nvPr/>
        </p:nvSpPr>
        <p:spPr>
          <a:xfrm>
            <a:off x="307975" y="2278776"/>
            <a:ext cx="8656513" cy="584775"/>
          </a:xfrm>
          <a:prstGeom prst="rect">
            <a:avLst/>
          </a:prstGeom>
          <a:noFill/>
        </p:spPr>
        <p:txBody>
          <a:bodyPr wrap="square" rtlCol="0">
            <a:spAutoFit/>
          </a:bodyPr>
          <a:lstStyle/>
          <a:p>
            <a:pPr lvl="0" algn="ctr"/>
            <a:r>
              <a:rPr lang="en-AU" sz="3200" b="1" dirty="0" smtClean="0">
                <a:ln w="22225">
                  <a:solidFill>
                    <a:srgbClr val="F96A1B"/>
                  </a:solidFill>
                  <a:prstDash val="solid"/>
                </a:ln>
                <a:solidFill>
                  <a:srgbClr val="F96A1B">
                    <a:lumMod val="40000"/>
                    <a:lumOff val="60000"/>
                  </a:srgbClr>
                </a:solidFill>
                <a:latin typeface="Century Gothic" panose="020B0502020202020204" pitchFamily="34" charset="0"/>
              </a:rPr>
              <a:t>YOURS &amp; </a:t>
            </a:r>
            <a:r>
              <a:rPr lang="en-AU" sz="3200" b="1" dirty="0">
                <a:ln w="22225">
                  <a:solidFill>
                    <a:srgbClr val="F96A1B"/>
                  </a:solidFill>
                  <a:prstDash val="solid"/>
                </a:ln>
                <a:solidFill>
                  <a:srgbClr val="F96A1B">
                    <a:lumMod val="40000"/>
                    <a:lumOff val="60000"/>
                  </a:srgbClr>
                </a:solidFill>
                <a:latin typeface="Century Gothic" panose="020B0502020202020204" pitchFamily="34" charset="0"/>
              </a:rPr>
              <a:t>OUR COMMITMENT</a:t>
            </a:r>
            <a:endParaRPr lang="en-AU" sz="2000" b="1" dirty="0">
              <a:solidFill>
                <a:srgbClr val="000000"/>
              </a:solidFill>
              <a:effectLst>
                <a:outerShdw blurRad="38100" dist="38100" dir="2700000" algn="tl">
                  <a:srgbClr val="000000">
                    <a:alpha val="43137"/>
                  </a:srgbClr>
                </a:outerShdw>
              </a:effectLst>
              <a:latin typeface="Century Gothic" panose="020B0502020202020204" pitchFamily="34" charset="0"/>
            </a:endParaRPr>
          </a:p>
        </p:txBody>
      </p:sp>
      <p:pic>
        <p:nvPicPr>
          <p:cNvPr id="8" name="Picture 7"/>
          <p:cNvPicPr>
            <a:picLocks noChangeAspect="1"/>
          </p:cNvPicPr>
          <p:nvPr/>
        </p:nvPicPr>
        <p:blipFill>
          <a:blip r:embed="rId4"/>
          <a:stretch>
            <a:fillRect/>
          </a:stretch>
        </p:blipFill>
        <p:spPr>
          <a:xfrm>
            <a:off x="1763688" y="5085184"/>
            <a:ext cx="5291174" cy="17728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91580" y="2012794"/>
            <a:ext cx="7560840" cy="484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978" y="3068960"/>
            <a:ext cx="9144000" cy="769441"/>
          </a:xfrm>
          <a:prstGeom prst="rect">
            <a:avLst/>
          </a:prstGeom>
          <a:noFill/>
        </p:spPr>
        <p:txBody>
          <a:bodyPr wrap="square" rtlCol="0">
            <a:spAutoFit/>
          </a:bodyPr>
          <a:lstStyle/>
          <a:p>
            <a:pPr algn="ctr"/>
            <a:r>
              <a:rPr lang="en-AU" sz="4400" b="1" dirty="0" smtClean="0">
                <a:ln w="22225">
                  <a:solidFill>
                    <a:schemeClr val="accent2"/>
                  </a:solidFill>
                  <a:prstDash val="solid"/>
                </a:ln>
                <a:solidFill>
                  <a:schemeClr val="accent2">
                    <a:lumMod val="40000"/>
                    <a:lumOff val="60000"/>
                  </a:schemeClr>
                </a:solidFill>
                <a:latin typeface="Century Gothic" panose="020B0502020202020204" pitchFamily="34" charset="0"/>
              </a:rPr>
              <a:t>SCHEDULED:  8-10 MAY, 2019</a:t>
            </a:r>
          </a:p>
        </p:txBody>
      </p:sp>
      <p:pic>
        <p:nvPicPr>
          <p:cNvPr id="3" name="Picture 2"/>
          <p:cNvPicPr>
            <a:picLocks noChangeAspect="1"/>
          </p:cNvPicPr>
          <p:nvPr/>
        </p:nvPicPr>
        <p:blipFill>
          <a:blip r:embed="rId3"/>
          <a:stretch>
            <a:fillRect/>
          </a:stretch>
        </p:blipFill>
        <p:spPr>
          <a:xfrm>
            <a:off x="5185" y="10732"/>
            <a:ext cx="9144793" cy="2389839"/>
          </a:xfrm>
          <a:prstGeom prst="rect">
            <a:avLst/>
          </a:prstGeom>
        </p:spPr>
      </p:pic>
    </p:spTree>
    <p:extLst>
      <p:ext uri="{BB962C8B-B14F-4D97-AF65-F5344CB8AC3E}">
        <p14:creationId xmlns:p14="http://schemas.microsoft.com/office/powerpoint/2010/main" val="2642622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0100" y="214290"/>
            <a:ext cx="7486648" cy="1470025"/>
          </a:xfrm>
        </p:spPr>
        <p:txBody>
          <a:bodyPr/>
          <a:lstStyle/>
          <a:p>
            <a:r>
              <a:rPr lang="en-AU" dirty="0" smtClean="0"/>
              <a:t>   </a:t>
            </a:r>
            <a:endParaRPr lang="en-AU" dirty="0"/>
          </a:p>
        </p:txBody>
      </p:sp>
      <p:sp>
        <p:nvSpPr>
          <p:cNvPr id="3" name="Rectangle 2"/>
          <p:cNvSpPr/>
          <p:nvPr/>
        </p:nvSpPr>
        <p:spPr>
          <a:xfrm>
            <a:off x="155484" y="1484784"/>
            <a:ext cx="8809004" cy="4185761"/>
          </a:xfrm>
          <a:prstGeom prst="rect">
            <a:avLst/>
          </a:prstGeom>
        </p:spPr>
        <p:txBody>
          <a:bodyPr wrap="square">
            <a:spAutoFit/>
          </a:bodyPr>
          <a:lstStyle/>
          <a:p>
            <a:endParaRPr lang="en-AU" b="1" dirty="0" smtClean="0">
              <a:latin typeface="Century Gothic" panose="020B0502020202020204" pitchFamily="34" charset="0"/>
            </a:endParaRPr>
          </a:p>
          <a:p>
            <a:endParaRPr lang="en-AU" b="1" dirty="0">
              <a:latin typeface="Century Gothic" panose="020B0502020202020204" pitchFamily="34" charset="0"/>
            </a:endParaRPr>
          </a:p>
          <a:p>
            <a:pPr algn="ctr"/>
            <a:endParaRPr lang="en-AU" b="1" dirty="0">
              <a:effectLst>
                <a:outerShdw blurRad="38100" dist="38100" dir="2700000" algn="tl">
                  <a:srgbClr val="000000">
                    <a:alpha val="43137"/>
                  </a:srgbClr>
                </a:outerShdw>
              </a:effectLst>
              <a:latin typeface="Century Gothic" panose="020B0502020202020204" pitchFamily="34" charset="0"/>
            </a:endParaRPr>
          </a:p>
          <a:p>
            <a:pPr algn="ctr"/>
            <a:r>
              <a:rPr lang="en-AU" sz="3200" b="1" dirty="0" smtClean="0">
                <a:ln w="22225">
                  <a:solidFill>
                    <a:schemeClr val="accent2"/>
                  </a:solidFill>
                  <a:prstDash val="solid"/>
                </a:ln>
                <a:solidFill>
                  <a:schemeClr val="accent2">
                    <a:lumMod val="40000"/>
                    <a:lumOff val="60000"/>
                  </a:schemeClr>
                </a:solidFill>
                <a:latin typeface="Century Gothic" panose="020B0502020202020204" pitchFamily="34" charset="0"/>
              </a:rPr>
              <a:t>WEDNESDAY MAY 8</a:t>
            </a:r>
            <a:r>
              <a:rPr lang="en-AU" sz="3200" b="1" dirty="0" smtClean="0">
                <a:ln w="22225">
                  <a:solidFill>
                    <a:srgbClr val="C00000"/>
                  </a:solidFill>
                  <a:prstDash val="solid"/>
                </a:ln>
                <a:solidFill>
                  <a:srgbClr val="F6BEC2"/>
                </a:solidFill>
                <a:latin typeface="Century Gothic" panose="020B0502020202020204" pitchFamily="34" charset="0"/>
              </a:rPr>
              <a:t> </a:t>
            </a:r>
          </a:p>
          <a:p>
            <a:r>
              <a:rPr lang="en-AU" b="1" dirty="0" smtClean="0">
                <a:effectLst>
                  <a:outerShdw blurRad="38100" dist="38100" dir="2700000" algn="tl">
                    <a:srgbClr val="000000">
                      <a:alpha val="43137"/>
                    </a:srgbClr>
                  </a:outerShdw>
                </a:effectLst>
                <a:latin typeface="Century Gothic" panose="020B0502020202020204" pitchFamily="34" charset="0"/>
              </a:rPr>
              <a:t>REGISTRATION</a:t>
            </a:r>
          </a:p>
          <a:p>
            <a:r>
              <a:rPr lang="en-AU" dirty="0" smtClean="0">
                <a:latin typeface="Century Gothic" panose="020B0502020202020204" pitchFamily="34" charset="0"/>
              </a:rPr>
              <a:t>2.00pm	Registrations open, visiting sponsors in the exhibition area</a:t>
            </a:r>
          </a:p>
          <a:p>
            <a:pPr algn="r"/>
            <a:r>
              <a:rPr lang="en-AU" b="1" dirty="0" smtClean="0">
                <a:effectLst>
                  <a:outerShdw blurRad="38100" dist="38100" dir="2700000" algn="tl">
                    <a:srgbClr val="000000">
                      <a:alpha val="43137"/>
                    </a:srgbClr>
                  </a:outerShdw>
                </a:effectLst>
                <a:latin typeface="Century Gothic" panose="020B0502020202020204" pitchFamily="34" charset="0"/>
              </a:rPr>
              <a:t>ICE BREAKER SESSION supported </a:t>
            </a:r>
            <a:r>
              <a:rPr lang="en-AU" b="1" dirty="0">
                <a:effectLst>
                  <a:outerShdw blurRad="38100" dist="38100" dir="2700000" algn="tl">
                    <a:srgbClr val="000000">
                      <a:alpha val="43137"/>
                    </a:srgbClr>
                  </a:outerShdw>
                </a:effectLst>
                <a:latin typeface="Century Gothic" panose="020B0502020202020204" pitchFamily="34" charset="0"/>
              </a:rPr>
              <a:t>by Camp Australia</a:t>
            </a:r>
          </a:p>
          <a:p>
            <a:r>
              <a:rPr lang="en-AU" dirty="0">
                <a:latin typeface="Century Gothic" panose="020B0502020202020204" pitchFamily="34" charset="0"/>
              </a:rPr>
              <a:t>5.15pm </a:t>
            </a:r>
            <a:r>
              <a:rPr lang="en-AU" dirty="0" smtClean="0">
                <a:latin typeface="Century Gothic" panose="020B0502020202020204" pitchFamily="34" charset="0"/>
              </a:rPr>
              <a:t> First time conference attendees, Bridges to the Future conference       scholarship holders and Interstate guests attending</a:t>
            </a:r>
          </a:p>
          <a:p>
            <a:pPr algn="r"/>
            <a:r>
              <a:rPr lang="en-AU" b="1" dirty="0" smtClean="0">
                <a:effectLst>
                  <a:outerShdw blurRad="38100" dist="38100" dir="2700000" algn="tl">
                    <a:srgbClr val="000000">
                      <a:alpha val="43137"/>
                    </a:srgbClr>
                  </a:outerShdw>
                </a:effectLst>
                <a:latin typeface="Century Gothic" panose="020B0502020202020204" pitchFamily="34" charset="0"/>
              </a:rPr>
              <a:t>WELCOME DINNER sponsored by Bank Australia</a:t>
            </a:r>
          </a:p>
          <a:p>
            <a:r>
              <a:rPr lang="en-AU" dirty="0" smtClean="0">
                <a:latin typeface="Century Gothic" panose="020B0502020202020204" pitchFamily="34" charset="0"/>
              </a:rPr>
              <a:t>6.00pm 	Pre dinner drinks </a:t>
            </a:r>
          </a:p>
          <a:p>
            <a:r>
              <a:rPr lang="en-AU" dirty="0" smtClean="0">
                <a:latin typeface="Century Gothic" panose="020B0502020202020204" pitchFamily="34" charset="0"/>
              </a:rPr>
              <a:t>7.00pm 	Official opening</a:t>
            </a:r>
          </a:p>
          <a:p>
            <a:r>
              <a:rPr lang="en-AU" dirty="0">
                <a:latin typeface="Century Gothic" panose="020B0502020202020204" pitchFamily="34" charset="0"/>
              </a:rPr>
              <a:t>	</a:t>
            </a:r>
            <a:r>
              <a:rPr lang="en-AU" dirty="0" smtClean="0">
                <a:latin typeface="Century Gothic" panose="020B0502020202020204" pitchFamily="34" charset="0"/>
              </a:rPr>
              <a:t>School musical performance</a:t>
            </a:r>
          </a:p>
          <a:p>
            <a:r>
              <a:rPr lang="en-AU" dirty="0" smtClean="0">
                <a:latin typeface="Century Gothic" panose="020B0502020202020204" pitchFamily="34" charset="0"/>
              </a:rPr>
              <a:t>               </a:t>
            </a:r>
          </a:p>
        </p:txBody>
      </p:sp>
      <p:sp>
        <p:nvSpPr>
          <p:cNvPr id="5" name="TextBox 4"/>
          <p:cNvSpPr txBox="1"/>
          <p:nvPr/>
        </p:nvSpPr>
        <p:spPr>
          <a:xfrm>
            <a:off x="135063" y="5517232"/>
            <a:ext cx="6084168" cy="1200329"/>
          </a:xfrm>
          <a:prstGeom prst="rect">
            <a:avLst/>
          </a:prstGeom>
          <a:noFill/>
        </p:spPr>
        <p:txBody>
          <a:bodyPr wrap="square" rtlCol="0">
            <a:spAutoFit/>
          </a:bodyPr>
          <a:lstStyle/>
          <a:p>
            <a:r>
              <a:rPr lang="en-AU" b="1" dirty="0" smtClean="0">
                <a:effectLst>
                  <a:outerShdw blurRad="38100" dist="38100" dir="2700000" algn="tl">
                    <a:srgbClr val="000000">
                      <a:alpha val="43137"/>
                    </a:srgbClr>
                  </a:outerShdw>
                </a:effectLst>
                <a:latin typeface="Century Gothic" panose="020B0502020202020204" pitchFamily="34" charset="0"/>
              </a:rPr>
              <a:t>AFTER DINNER SPEAKER – PETER ROWSTHORN</a:t>
            </a:r>
            <a:endParaRPr lang="en-AU" b="1" dirty="0">
              <a:effectLst>
                <a:outerShdw blurRad="38100" dist="38100" dir="2700000" algn="tl">
                  <a:srgbClr val="000000">
                    <a:alpha val="43137"/>
                  </a:srgbClr>
                </a:outerShdw>
              </a:effectLst>
              <a:latin typeface="Century Gothic" panose="020B0502020202020204" pitchFamily="34" charset="0"/>
            </a:endParaRPr>
          </a:p>
          <a:p>
            <a:r>
              <a:rPr lang="en-AU" dirty="0" smtClean="0">
                <a:latin typeface="Century Gothic" panose="020B0502020202020204" pitchFamily="34" charset="0"/>
              </a:rPr>
              <a:t>Peter is a talented performer and comedian and will engage with us whilst we network with colleagues at our welcome dinner</a:t>
            </a:r>
            <a:endParaRPr lang="en-AU" dirty="0">
              <a:latin typeface="Century Gothic" panose="020B0502020202020204" pitchFamily="34" charset="0"/>
            </a:endParaRPr>
          </a:p>
        </p:txBody>
      </p:sp>
      <p:pic>
        <p:nvPicPr>
          <p:cNvPr id="4" name="Picture 3"/>
          <p:cNvPicPr>
            <a:picLocks noChangeAspect="1"/>
          </p:cNvPicPr>
          <p:nvPr/>
        </p:nvPicPr>
        <p:blipFill>
          <a:blip r:embed="rId3"/>
          <a:stretch>
            <a:fillRect/>
          </a:stretch>
        </p:blipFill>
        <p:spPr>
          <a:xfrm>
            <a:off x="-12014" y="-22733"/>
            <a:ext cx="9144000" cy="2391003"/>
          </a:xfrm>
          <a:prstGeom prst="rect">
            <a:avLst/>
          </a:prstGeom>
        </p:spPr>
      </p:pic>
      <p:pic>
        <p:nvPicPr>
          <p:cNvPr id="6" name="Picture 5"/>
          <p:cNvPicPr>
            <a:picLocks noChangeAspect="1"/>
          </p:cNvPicPr>
          <p:nvPr/>
        </p:nvPicPr>
        <p:blipFill>
          <a:blip r:embed="rId4"/>
          <a:stretch>
            <a:fillRect/>
          </a:stretch>
        </p:blipFill>
        <p:spPr>
          <a:xfrm>
            <a:off x="6190310" y="4571707"/>
            <a:ext cx="2694954" cy="22862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78496" y="2048793"/>
            <a:ext cx="8784976" cy="4809207"/>
          </a:xfrm>
        </p:spPr>
        <p:txBody>
          <a:bodyPr>
            <a:normAutofit/>
          </a:bodyPr>
          <a:lstStyle/>
          <a:p>
            <a:pPr marL="0" indent="0">
              <a:buNone/>
            </a:pPr>
            <a:endParaRPr lang="en-AU" sz="1600" b="1" dirty="0" smtClean="0">
              <a:effectLst>
                <a:outerShdw blurRad="38100" dist="38100" dir="2700000" algn="tl">
                  <a:srgbClr val="000000">
                    <a:alpha val="43137"/>
                  </a:srgbClr>
                </a:outerShdw>
              </a:effectLst>
              <a:latin typeface="Century Gothic" panose="020B0502020202020204" pitchFamily="34" charset="0"/>
            </a:endParaRPr>
          </a:p>
          <a:p>
            <a:pPr marL="0" indent="0">
              <a:buNone/>
            </a:pPr>
            <a:endParaRPr lang="en-AU" sz="1800" dirty="0">
              <a:latin typeface="Century Gothic" panose="020B0502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702058207"/>
              </p:ext>
            </p:extLst>
          </p:nvPr>
        </p:nvGraphicFramePr>
        <p:xfrm>
          <a:off x="1238" y="2348880"/>
          <a:ext cx="9146031" cy="4569319"/>
        </p:xfrm>
        <a:graphic>
          <a:graphicData uri="http://schemas.openxmlformats.org/drawingml/2006/table">
            <a:tbl>
              <a:tblPr firstRow="1" firstCol="1" bandRow="1" bandCol="1"/>
              <a:tblGrid>
                <a:gridCol w="660805">
                  <a:extLst>
                    <a:ext uri="{9D8B030D-6E8A-4147-A177-3AD203B41FA5}">
                      <a16:colId xmlns:a16="http://schemas.microsoft.com/office/drawing/2014/main" val="2077285502"/>
                    </a:ext>
                  </a:extLst>
                </a:gridCol>
                <a:gridCol w="2250499">
                  <a:extLst>
                    <a:ext uri="{9D8B030D-6E8A-4147-A177-3AD203B41FA5}">
                      <a16:colId xmlns:a16="http://schemas.microsoft.com/office/drawing/2014/main" val="2680166804"/>
                    </a:ext>
                  </a:extLst>
                </a:gridCol>
                <a:gridCol w="2249911">
                  <a:extLst>
                    <a:ext uri="{9D8B030D-6E8A-4147-A177-3AD203B41FA5}">
                      <a16:colId xmlns:a16="http://schemas.microsoft.com/office/drawing/2014/main" val="3050365231"/>
                    </a:ext>
                  </a:extLst>
                </a:gridCol>
                <a:gridCol w="1833086">
                  <a:extLst>
                    <a:ext uri="{9D8B030D-6E8A-4147-A177-3AD203B41FA5}">
                      <a16:colId xmlns:a16="http://schemas.microsoft.com/office/drawing/2014/main" val="433735327"/>
                    </a:ext>
                  </a:extLst>
                </a:gridCol>
                <a:gridCol w="2151730">
                  <a:extLst>
                    <a:ext uri="{9D8B030D-6E8A-4147-A177-3AD203B41FA5}">
                      <a16:colId xmlns:a16="http://schemas.microsoft.com/office/drawing/2014/main" val="4103969764"/>
                    </a:ext>
                  </a:extLst>
                </a:gridCol>
              </a:tblGrid>
              <a:tr h="140074">
                <a:tc>
                  <a:txBody>
                    <a:bodyPr/>
                    <a:lstStyle/>
                    <a:p>
                      <a:pPr algn="ctr">
                        <a:lnSpc>
                          <a:spcPct val="107000"/>
                        </a:lnSpc>
                        <a:spcAft>
                          <a:spcPts val="800"/>
                        </a:spcAft>
                        <a:tabLst>
                          <a:tab pos="1685925" algn="l"/>
                        </a:tabLst>
                      </a:pPr>
                      <a:r>
                        <a:rPr lang="en-US" sz="800" b="1" dirty="0">
                          <a:effectLst/>
                          <a:latin typeface="Century Gothic" panose="020B0502020202020204" pitchFamily="34" charset="0"/>
                          <a:ea typeface="Calibri" panose="020F0502020204030204" pitchFamily="34" charset="0"/>
                          <a:cs typeface="Times New Roman" panose="02020603050405020304" pitchFamily="18" charset="0"/>
                        </a:rPr>
                        <a:t>PDP GOAL</a:t>
                      </a:r>
                      <a:endParaRPr lang="en-A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CECE"/>
                    </a:solidFill>
                  </a:tcPr>
                </a:tc>
                <a:tc>
                  <a:txBody>
                    <a:bodyPr/>
                    <a:lstStyle/>
                    <a:p>
                      <a:pPr algn="ctr">
                        <a:lnSpc>
                          <a:spcPct val="107000"/>
                        </a:lnSpc>
                        <a:spcAft>
                          <a:spcPts val="800"/>
                        </a:spcAft>
                        <a:tabLst>
                          <a:tab pos="1685925" algn="l"/>
                        </a:tabLst>
                      </a:pPr>
                      <a:r>
                        <a:rPr lang="en-US" sz="1000" b="1" dirty="0">
                          <a:effectLst/>
                          <a:latin typeface="Century Gothic" panose="020B0502020202020204" pitchFamily="34" charset="0"/>
                          <a:ea typeface="Calibri" panose="020F0502020204030204" pitchFamily="34" charset="0"/>
                          <a:cs typeface="Times New Roman" panose="02020603050405020304" pitchFamily="18" charset="0"/>
                        </a:rPr>
                        <a:t>PRACTICE</a:t>
                      </a:r>
                      <a:endParaRPr lang="en-A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907" marR="43907" marT="793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CECE"/>
                    </a:solidFill>
                  </a:tcPr>
                </a:tc>
                <a:tc>
                  <a:txBody>
                    <a:bodyPr/>
                    <a:lstStyle/>
                    <a:p>
                      <a:pPr algn="ctr">
                        <a:lnSpc>
                          <a:spcPct val="107000"/>
                        </a:lnSpc>
                        <a:spcAft>
                          <a:spcPts val="800"/>
                        </a:spcAft>
                        <a:tabLst>
                          <a:tab pos="1685925" algn="l"/>
                        </a:tabLst>
                      </a:pPr>
                      <a:r>
                        <a:rPr lang="en-US" sz="1000" b="1">
                          <a:effectLst/>
                          <a:latin typeface="Century Gothic" panose="020B0502020202020204" pitchFamily="34" charset="0"/>
                          <a:ea typeface="Calibri" panose="020F0502020204030204" pitchFamily="34" charset="0"/>
                          <a:cs typeface="Times New Roman" panose="02020603050405020304" pitchFamily="18" charset="0"/>
                        </a:rPr>
                        <a:t>KNOWLEDGE</a:t>
                      </a:r>
                      <a:endParaRPr lang="en-AU" sz="1000">
                        <a:effectLst/>
                        <a:latin typeface="Calibri" panose="020F0502020204030204" pitchFamily="34" charset="0"/>
                        <a:ea typeface="Calibri" panose="020F0502020204030204" pitchFamily="34" charset="0"/>
                        <a:cs typeface="Times New Roman" panose="02020603050405020304" pitchFamily="18" charset="0"/>
                      </a:endParaRPr>
                    </a:p>
                  </a:txBody>
                  <a:tcPr marL="43907" marR="43907" marT="793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CECE"/>
                    </a:solidFill>
                  </a:tcPr>
                </a:tc>
                <a:tc>
                  <a:txBody>
                    <a:bodyPr/>
                    <a:lstStyle/>
                    <a:p>
                      <a:pPr algn="ctr">
                        <a:lnSpc>
                          <a:spcPct val="107000"/>
                        </a:lnSpc>
                        <a:spcAft>
                          <a:spcPts val="800"/>
                        </a:spcAft>
                        <a:tabLst>
                          <a:tab pos="1685925" algn="l"/>
                        </a:tabLst>
                      </a:pPr>
                      <a:r>
                        <a:rPr lang="en-US" sz="1000" b="1">
                          <a:effectLst/>
                          <a:latin typeface="Century Gothic" panose="020B0502020202020204" pitchFamily="34" charset="0"/>
                          <a:ea typeface="Calibri" panose="020F0502020204030204" pitchFamily="34" charset="0"/>
                          <a:cs typeface="Times New Roman" panose="02020603050405020304" pitchFamily="18" charset="0"/>
                        </a:rPr>
                        <a:t>ENGAGEMENT</a:t>
                      </a:r>
                      <a:endParaRPr lang="en-AU" sz="1000">
                        <a:effectLst/>
                        <a:latin typeface="Calibri" panose="020F0502020204030204" pitchFamily="34" charset="0"/>
                        <a:ea typeface="Calibri" panose="020F0502020204030204" pitchFamily="34" charset="0"/>
                        <a:cs typeface="Times New Roman" panose="02020603050405020304" pitchFamily="18" charset="0"/>
                      </a:endParaRPr>
                    </a:p>
                  </a:txBody>
                  <a:tcPr marL="43907" marR="43907" marT="793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CECE"/>
                    </a:solidFill>
                  </a:tcPr>
                </a:tc>
                <a:tc>
                  <a:txBody>
                    <a:bodyPr/>
                    <a:lstStyle/>
                    <a:p>
                      <a:pPr algn="ctr">
                        <a:lnSpc>
                          <a:spcPct val="100000"/>
                        </a:lnSpc>
                        <a:spcBef>
                          <a:spcPts val="600"/>
                        </a:spcBef>
                        <a:spcAft>
                          <a:spcPts val="800"/>
                        </a:spcAft>
                        <a:tabLst>
                          <a:tab pos="1685925" algn="l"/>
                        </a:tabLst>
                      </a:pPr>
                      <a:r>
                        <a:rPr lang="en-US" sz="1000" b="1" dirty="0" smtClean="0">
                          <a:effectLst/>
                          <a:latin typeface="Century Gothic" panose="020B0502020202020204" pitchFamily="34" charset="0"/>
                          <a:ea typeface="Calibri" panose="020F0502020204030204" pitchFamily="34" charset="0"/>
                          <a:cs typeface="Times New Roman" panose="02020603050405020304" pitchFamily="18" charset="0"/>
                        </a:rPr>
                        <a:t>LEADERSHIP</a:t>
                      </a:r>
                      <a:endParaRPr lang="en-A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CECE"/>
                    </a:solidFill>
                  </a:tcPr>
                </a:tc>
                <a:extLst>
                  <a:ext uri="{0D108BD9-81ED-4DB2-BD59-A6C34878D82A}">
                    <a16:rowId xmlns:a16="http://schemas.microsoft.com/office/drawing/2014/main" val="681521595"/>
                  </a:ext>
                </a:extLst>
              </a:tr>
              <a:tr h="993661">
                <a:tc>
                  <a:txBody>
                    <a:bodyPr/>
                    <a:lstStyle/>
                    <a:p>
                      <a:pPr algn="ctr">
                        <a:lnSpc>
                          <a:spcPct val="107000"/>
                        </a:lnSpc>
                        <a:spcAft>
                          <a:spcPts val="800"/>
                        </a:spcAft>
                        <a:tabLst>
                          <a:tab pos="1685925" algn="l"/>
                        </a:tabLst>
                      </a:pPr>
                      <a:r>
                        <a:rPr lang="en-AU" sz="8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AU"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1685925" algn="l"/>
                        </a:tabLst>
                      </a:pPr>
                      <a:r>
                        <a:rPr lang="en-AU" sz="800" dirty="0">
                          <a:effectLst/>
                          <a:latin typeface="Century Gothic" panose="020B0502020202020204" pitchFamily="34" charset="0"/>
                          <a:ea typeface="Calibri" panose="020F0502020204030204" pitchFamily="34" charset="0"/>
                          <a:cs typeface="Times New Roman" panose="02020603050405020304" pitchFamily="18" charset="0"/>
                        </a:rPr>
                        <a:t>9.00am</a:t>
                      </a:r>
                      <a:endParaRPr lang="en-A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3A4"/>
                    </a:solidFill>
                  </a:tcPr>
                </a:tc>
                <a:tc>
                  <a:txBody>
                    <a:bodyPr/>
                    <a:lstStyle/>
                    <a:p>
                      <a:pPr algn="ctr">
                        <a:lnSpc>
                          <a:spcPct val="107000"/>
                        </a:lnSpc>
                        <a:spcAft>
                          <a:spcPts val="800"/>
                        </a:spcAft>
                        <a:tabLst>
                          <a:tab pos="1685925" algn="l"/>
                        </a:tabLst>
                      </a:pPr>
                      <a:r>
                        <a:rPr lang="en-AU" sz="1050" b="1" dirty="0" smtClean="0">
                          <a:effectLst/>
                          <a:latin typeface="Century Gothic" panose="020B0502020202020204" pitchFamily="34" charset="0"/>
                          <a:ea typeface="Calibri" panose="020F0502020204030204" pitchFamily="34" charset="0"/>
                          <a:cs typeface="Times New Roman" panose="02020603050405020304" pitchFamily="18" charset="0"/>
                        </a:rPr>
                        <a:t>HR &amp; </a:t>
                      </a:r>
                      <a:r>
                        <a:rPr lang="en-AU" sz="1050" b="1" dirty="0">
                          <a:effectLst/>
                          <a:latin typeface="Century Gothic" panose="020B0502020202020204" pitchFamily="34" charset="0"/>
                          <a:ea typeface="Calibri" panose="020F0502020204030204" pitchFamily="34" charset="0"/>
                          <a:cs typeface="Times New Roman" panose="02020603050405020304" pitchFamily="18" charset="0"/>
                        </a:rPr>
                        <a:t>BEST PRACTICE</a:t>
                      </a:r>
                      <a:endParaRPr lang="en-AU"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1685925" algn="l"/>
                        </a:tabLst>
                      </a:pPr>
                      <a:r>
                        <a:rPr lang="en-US" sz="1050" dirty="0">
                          <a:effectLst/>
                          <a:latin typeface="Century Gothic" panose="020B0502020202020204" pitchFamily="34" charset="0"/>
                          <a:ea typeface="Calibri" panose="020F0502020204030204" pitchFamily="34" charset="0"/>
                          <a:cs typeface="Times New Roman" panose="02020603050405020304" pitchFamily="18" charset="0"/>
                        </a:rPr>
                        <a:t>Phil </a:t>
                      </a:r>
                      <a:r>
                        <a:rPr lang="en-US" sz="1050" dirty="0" smtClean="0">
                          <a:effectLst/>
                          <a:latin typeface="Century Gothic" panose="020B0502020202020204" pitchFamily="34" charset="0"/>
                          <a:ea typeface="Calibri" panose="020F0502020204030204" pitchFamily="34" charset="0"/>
                          <a:cs typeface="Times New Roman" panose="02020603050405020304" pitchFamily="18" charset="0"/>
                        </a:rPr>
                        <a:t>Pearson </a:t>
                      </a:r>
                      <a:endParaRPr lang="en-A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3907" marR="43907" marT="793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3A4"/>
                    </a:solidFill>
                  </a:tcPr>
                </a:tc>
                <a:tc>
                  <a:txBody>
                    <a:bodyPr/>
                    <a:lstStyle/>
                    <a:p>
                      <a:pPr algn="ctr">
                        <a:lnSpc>
                          <a:spcPct val="107000"/>
                        </a:lnSpc>
                        <a:spcAft>
                          <a:spcPts val="800"/>
                        </a:spcAft>
                        <a:tabLst>
                          <a:tab pos="1685925" algn="l"/>
                        </a:tabLst>
                      </a:pPr>
                      <a:r>
                        <a:rPr lang="en-US" sz="1050" b="1" baseline="0" dirty="0" smtClean="0">
                          <a:effectLst/>
                          <a:latin typeface="Century Gothic" panose="020B0502020202020204" pitchFamily="34" charset="0"/>
                          <a:ea typeface="Calibri" panose="020F0502020204030204" pitchFamily="34" charset="0"/>
                          <a:cs typeface="Times New Roman" panose="02020603050405020304" pitchFamily="18" charset="0"/>
                        </a:rPr>
                        <a:t>SFLO’s </a:t>
                      </a:r>
                    </a:p>
                    <a:p>
                      <a:pPr algn="ctr">
                        <a:lnSpc>
                          <a:spcPct val="107000"/>
                        </a:lnSpc>
                        <a:spcAft>
                          <a:spcPts val="800"/>
                        </a:spcAft>
                        <a:tabLst>
                          <a:tab pos="1685925" algn="l"/>
                        </a:tabLst>
                      </a:pPr>
                      <a:r>
                        <a:rPr lang="en-US" sz="1050" b="0" baseline="0" dirty="0" smtClean="0">
                          <a:effectLst/>
                          <a:latin typeface="Century Gothic" panose="020B0502020202020204" pitchFamily="34" charset="0"/>
                          <a:ea typeface="Calibri" panose="020F0502020204030204" pitchFamily="34" charset="0"/>
                          <a:cs typeface="Times New Roman" panose="02020603050405020304" pitchFamily="18" charset="0"/>
                        </a:rPr>
                        <a:t>Meet the team and discover their abilities</a:t>
                      </a:r>
                    </a:p>
                    <a:p>
                      <a:pPr algn="ctr">
                        <a:lnSpc>
                          <a:spcPct val="107000"/>
                        </a:lnSpc>
                        <a:spcAft>
                          <a:spcPts val="800"/>
                        </a:spcAft>
                        <a:tabLst>
                          <a:tab pos="1685925" algn="l"/>
                        </a:tabLst>
                      </a:pPr>
                      <a:endParaRPr lang="en-A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3907" marR="43907" marT="793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C5D7"/>
                    </a:solidFill>
                  </a:tcPr>
                </a:tc>
                <a:tc>
                  <a:txBody>
                    <a:bodyPr/>
                    <a:lstStyle/>
                    <a:p>
                      <a:pPr algn="ctr">
                        <a:lnSpc>
                          <a:spcPct val="107000"/>
                        </a:lnSpc>
                        <a:spcAft>
                          <a:spcPts val="800"/>
                        </a:spcAft>
                        <a:tabLst>
                          <a:tab pos="1685925" algn="l"/>
                        </a:tabLst>
                      </a:pPr>
                      <a:endParaRPr lang="en-AU" sz="1050" b="1" dirty="0" smtClean="0">
                        <a:effectLst/>
                        <a:latin typeface="Century Gothic" panose="020B050202020202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1685925" algn="l"/>
                        </a:tabLst>
                      </a:pPr>
                      <a:r>
                        <a:rPr lang="en-AU" sz="1050" b="1" dirty="0" smtClean="0">
                          <a:effectLst/>
                          <a:latin typeface="Century Gothic" panose="020B0502020202020204" pitchFamily="34" charset="0"/>
                          <a:ea typeface="Calibri" panose="020F0502020204030204" pitchFamily="34" charset="0"/>
                          <a:cs typeface="Times New Roman" panose="02020603050405020304" pitchFamily="18" charset="0"/>
                        </a:rPr>
                        <a:t>WORKPLACE MENTAL HEALTH</a:t>
                      </a:r>
                      <a:endParaRPr lang="en-A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1685925" algn="l"/>
                        </a:tabLst>
                      </a:pPr>
                      <a:r>
                        <a:rPr lang="en-AU" sz="1050" dirty="0" smtClean="0">
                          <a:effectLst/>
                          <a:latin typeface="Century Gothic" panose="020B0502020202020204" pitchFamily="34" charset="0"/>
                          <a:ea typeface="Calibri" panose="020F0502020204030204" pitchFamily="34" charset="0"/>
                          <a:cs typeface="Times New Roman" panose="02020603050405020304" pitchFamily="18" charset="0"/>
                        </a:rPr>
                        <a:t>Dr Rosemary McCallum</a:t>
                      </a:r>
                      <a:endParaRPr lang="en-A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1685925" algn="l"/>
                        </a:tabLst>
                      </a:pPr>
                      <a:endParaRPr lang="en-AU" sz="105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43907" marR="43907" marT="793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3A4"/>
                    </a:solidFill>
                  </a:tcPr>
                </a:tc>
                <a:tc>
                  <a:txBody>
                    <a:bodyPr/>
                    <a:lstStyle/>
                    <a:p>
                      <a:pPr algn="ctr">
                        <a:lnSpc>
                          <a:spcPct val="107000"/>
                        </a:lnSpc>
                        <a:spcAft>
                          <a:spcPts val="800"/>
                        </a:spcAft>
                        <a:tabLst>
                          <a:tab pos="1685925" algn="l"/>
                        </a:tabLst>
                      </a:pPr>
                      <a:endParaRPr lang="en-US" sz="1050" b="1" dirty="0" smtClean="0">
                        <a:effectLst/>
                        <a:latin typeface="Century Gothic" panose="020B050202020202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1685925" algn="l"/>
                        </a:tabLst>
                      </a:pPr>
                      <a:r>
                        <a:rPr lang="en-US" sz="1050" b="1" dirty="0" smtClean="0">
                          <a:effectLst/>
                          <a:latin typeface="Century Gothic" panose="020B0502020202020204" pitchFamily="34" charset="0"/>
                          <a:ea typeface="Calibri" panose="020F0502020204030204" pitchFamily="34" charset="0"/>
                          <a:cs typeface="Times New Roman" panose="02020603050405020304" pitchFamily="18" charset="0"/>
                        </a:rPr>
                        <a:t>HOW TO LIVE AND WORK MINDFULLY</a:t>
                      </a:r>
                      <a:endParaRPr lang="en-US" sz="1050" b="1" baseline="0" dirty="0" smtClean="0">
                        <a:effectLst/>
                        <a:latin typeface="Century Gothic" panose="020B050202020202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1685925" algn="l"/>
                        </a:tabLst>
                      </a:pPr>
                      <a:r>
                        <a:rPr lang="en-AU" sz="1050" b="0" baseline="0" dirty="0" smtClean="0">
                          <a:effectLst/>
                          <a:latin typeface="Century Gothic" panose="020B0502020202020204" pitchFamily="34" charset="0"/>
                          <a:ea typeface="Calibri" panose="020F0502020204030204" pitchFamily="34" charset="0"/>
                          <a:cs typeface="Times New Roman" panose="02020603050405020304" pitchFamily="18" charset="0"/>
                        </a:rPr>
                        <a:t>Kate James</a:t>
                      </a:r>
                      <a:endParaRPr lang="en-AU" sz="1050" b="0" baseline="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1685925" algn="l"/>
                        </a:tabLst>
                      </a:pPr>
                      <a:endParaRPr lang="en-AU" sz="105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411683226"/>
                  </a:ext>
                </a:extLst>
              </a:tr>
              <a:tr h="142431">
                <a:tc>
                  <a:txBody>
                    <a:bodyPr/>
                    <a:lstStyle/>
                    <a:p>
                      <a:pPr algn="ctr">
                        <a:lnSpc>
                          <a:spcPct val="107000"/>
                        </a:lnSpc>
                        <a:spcAft>
                          <a:spcPts val="800"/>
                        </a:spcAft>
                        <a:tabLst>
                          <a:tab pos="1685925" algn="l"/>
                        </a:tabLst>
                      </a:pPr>
                      <a:r>
                        <a:rPr lang="en-US" sz="800">
                          <a:effectLst/>
                          <a:latin typeface="Century Gothic" panose="020B0502020202020204" pitchFamily="34" charset="0"/>
                          <a:ea typeface="Calibri" panose="020F0502020204030204" pitchFamily="34" charset="0"/>
                          <a:cs typeface="Times New Roman" panose="02020603050405020304" pitchFamily="18" charset="0"/>
                        </a:rPr>
                        <a:t>10.30am</a:t>
                      </a:r>
                      <a:endParaRPr lang="en-AU"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7D7D8"/>
                    </a:solidFill>
                  </a:tcPr>
                </a:tc>
                <a:tc gridSpan="3">
                  <a:txBody>
                    <a:bodyPr/>
                    <a:lstStyle/>
                    <a:p>
                      <a:pPr>
                        <a:lnSpc>
                          <a:spcPct val="107000"/>
                        </a:lnSpc>
                        <a:spcAft>
                          <a:spcPts val="800"/>
                        </a:spcAft>
                        <a:tabLst>
                          <a:tab pos="1685925" algn="l"/>
                        </a:tabLst>
                      </a:pPr>
                      <a:r>
                        <a:rPr lang="en-US" sz="900" dirty="0">
                          <a:effectLst/>
                          <a:latin typeface="Century Gothic" panose="020B0502020202020204" pitchFamily="34" charset="0"/>
                          <a:ea typeface="Calibri" panose="020F0502020204030204" pitchFamily="34" charset="0"/>
                          <a:cs typeface="Times New Roman" panose="02020603050405020304" pitchFamily="18" charset="0"/>
                        </a:rPr>
                        <a:t>Morning Tea in the Exhibition Area</a:t>
                      </a:r>
                      <a:endParaRPr lang="en-A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3907" marR="43907" marT="793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7D7D8"/>
                    </a:solidFill>
                  </a:tcPr>
                </a:tc>
                <a:tc hMerge="1">
                  <a:txBody>
                    <a:bodyPr/>
                    <a:lstStyle/>
                    <a:p>
                      <a:endParaRPr lang="en-AU"/>
                    </a:p>
                  </a:txBody>
                  <a:tcPr/>
                </a:tc>
                <a:tc hMerge="1">
                  <a:txBody>
                    <a:bodyPr/>
                    <a:lstStyle/>
                    <a:p>
                      <a:endParaRPr lang="en-AU"/>
                    </a:p>
                  </a:txBody>
                  <a:tcPr/>
                </a:tc>
                <a:tc>
                  <a:txBody>
                    <a:bodyPr/>
                    <a:lstStyle/>
                    <a:p>
                      <a:pPr algn="ctr">
                        <a:lnSpc>
                          <a:spcPct val="107000"/>
                        </a:lnSpc>
                        <a:spcAft>
                          <a:spcPts val="800"/>
                        </a:spcAft>
                        <a:tabLst>
                          <a:tab pos="1685925" algn="l"/>
                        </a:tabLst>
                      </a:pPr>
                      <a:r>
                        <a:rPr lang="en-US" sz="900">
                          <a:effectLst/>
                          <a:latin typeface="Century Gothic" panose="020B0502020202020204" pitchFamily="34" charset="0"/>
                          <a:ea typeface="Calibri" panose="020F0502020204030204" pitchFamily="34" charset="0"/>
                          <a:cs typeface="Times New Roman" panose="02020603050405020304" pitchFamily="18" charset="0"/>
                        </a:rPr>
                        <a:t> </a:t>
                      </a:r>
                      <a:endParaRPr lang="en-AU"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7D7D8"/>
                    </a:solidFill>
                  </a:tcPr>
                </a:tc>
                <a:extLst>
                  <a:ext uri="{0D108BD9-81ED-4DB2-BD59-A6C34878D82A}">
                    <a16:rowId xmlns:a16="http://schemas.microsoft.com/office/drawing/2014/main" val="66574635"/>
                  </a:ext>
                </a:extLst>
              </a:tr>
              <a:tr h="994865">
                <a:tc>
                  <a:txBody>
                    <a:bodyPr/>
                    <a:lstStyle/>
                    <a:p>
                      <a:pPr algn="ctr">
                        <a:lnSpc>
                          <a:spcPct val="107000"/>
                        </a:lnSpc>
                        <a:spcAft>
                          <a:spcPts val="800"/>
                        </a:spcAft>
                        <a:tabLst>
                          <a:tab pos="1685925" algn="l"/>
                        </a:tabLst>
                      </a:pPr>
                      <a:r>
                        <a:rPr lang="en-AU" sz="8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AU"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1685925" algn="l"/>
                        </a:tabLst>
                      </a:pPr>
                      <a:r>
                        <a:rPr lang="en-AU" sz="800" dirty="0">
                          <a:effectLst/>
                          <a:latin typeface="Century Gothic" panose="020B0502020202020204" pitchFamily="34" charset="0"/>
                          <a:ea typeface="Calibri" panose="020F0502020204030204" pitchFamily="34" charset="0"/>
                          <a:cs typeface="Times New Roman" panose="02020603050405020304" pitchFamily="18" charset="0"/>
                        </a:rPr>
                        <a:t>11.00am</a:t>
                      </a:r>
                      <a:endParaRPr lang="en-A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C5D7"/>
                    </a:solidFill>
                  </a:tcPr>
                </a:tc>
                <a:tc>
                  <a:txBody>
                    <a:bodyPr/>
                    <a:lstStyle/>
                    <a:p>
                      <a:pPr algn="ctr">
                        <a:lnSpc>
                          <a:spcPct val="107000"/>
                        </a:lnSpc>
                        <a:spcBef>
                          <a:spcPts val="600"/>
                        </a:spcBef>
                        <a:spcAft>
                          <a:spcPts val="800"/>
                        </a:spcAft>
                        <a:tabLst>
                          <a:tab pos="1685925" algn="l"/>
                        </a:tabLst>
                      </a:pPr>
                      <a:endParaRPr lang="en-AU" sz="1100" b="1" dirty="0" smtClean="0">
                        <a:effectLst/>
                        <a:latin typeface="Century Gothic" panose="020B050202020202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1685925" algn="l"/>
                        </a:tabLst>
                      </a:pPr>
                      <a:r>
                        <a:rPr lang="en-AU" sz="1100" b="1" dirty="0" smtClean="0">
                          <a:effectLst/>
                          <a:latin typeface="Century Gothic" panose="020B0502020202020204" pitchFamily="34" charset="0"/>
                          <a:ea typeface="Calibri" panose="020F0502020204030204" pitchFamily="34" charset="0"/>
                          <a:cs typeface="Times New Roman" panose="02020603050405020304" pitchFamily="18" charset="0"/>
                        </a:rPr>
                        <a:t>STUDENT RESOURCE PACKAGE (SRP)</a:t>
                      </a:r>
                      <a:endParaRPr lang="en-A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1685925" algn="l"/>
                        </a:tabLst>
                      </a:pPr>
                      <a:r>
                        <a:rPr lang="en-AU" sz="1100" dirty="0" smtClean="0">
                          <a:effectLst/>
                          <a:latin typeface="Century Gothic" panose="020B0502020202020204" pitchFamily="34" charset="0"/>
                          <a:ea typeface="Calibri" panose="020F0502020204030204" pitchFamily="34" charset="0"/>
                          <a:cs typeface="Times New Roman" panose="02020603050405020304" pitchFamily="18" charset="0"/>
                        </a:rPr>
                        <a:t>Insight and overview of the SRP</a:t>
                      </a:r>
                      <a:endParaRPr lang="en-A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1685925" algn="l"/>
                        </a:tabLst>
                      </a:pP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3907" marR="43907" marT="793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C5D7"/>
                    </a:solidFill>
                  </a:tcPr>
                </a:tc>
                <a:tc>
                  <a:txBody>
                    <a:bodyPr/>
                    <a:lstStyle/>
                    <a:p>
                      <a:pPr algn="ctr">
                        <a:lnSpc>
                          <a:spcPct val="107000"/>
                        </a:lnSpc>
                        <a:spcAft>
                          <a:spcPts val="800"/>
                        </a:spcAft>
                        <a:tabLst>
                          <a:tab pos="1685925" algn="l"/>
                        </a:tabLst>
                      </a:pPr>
                      <a:endParaRPr lang="en-US" sz="1100" b="1" dirty="0" smtClean="0">
                        <a:effectLst/>
                        <a:latin typeface="Century Gothic" panose="020B050202020202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1685925" algn="l"/>
                        </a:tabLst>
                      </a:pPr>
                      <a:r>
                        <a:rPr lang="en-US" sz="1100" b="1" dirty="0" smtClean="0">
                          <a:effectLst/>
                          <a:latin typeface="Century Gothic" panose="020B0502020202020204" pitchFamily="34" charset="0"/>
                          <a:ea typeface="Calibri" panose="020F0502020204030204" pitchFamily="34" charset="0"/>
                          <a:cs typeface="Times New Roman" panose="02020603050405020304" pitchFamily="18" charset="0"/>
                        </a:rPr>
                        <a:t>SUPERANNUATION</a:t>
                      </a:r>
                      <a:endParaRPr lang="en-A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1685925" algn="l"/>
                        </a:tabLst>
                      </a:pPr>
                      <a:r>
                        <a:rPr lang="en-US" sz="1100" dirty="0" smtClean="0">
                          <a:effectLst/>
                          <a:latin typeface="Century Gothic" panose="020B0502020202020204" pitchFamily="34" charset="0"/>
                          <a:ea typeface="Calibri" panose="020F0502020204030204" pitchFamily="34" charset="0"/>
                          <a:cs typeface="Times New Roman" panose="02020603050405020304" pitchFamily="18" charset="0"/>
                        </a:rPr>
                        <a:t>Vic Super</a:t>
                      </a:r>
                      <a:endParaRPr lang="en-A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1685925" algn="l"/>
                        </a:tabLst>
                      </a:pP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3907" marR="43907" marT="793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3A4"/>
                    </a:solidFill>
                  </a:tcPr>
                </a:tc>
                <a:tc>
                  <a:txBody>
                    <a:bodyPr/>
                    <a:lstStyle/>
                    <a:p>
                      <a:pPr algn="ctr">
                        <a:lnSpc>
                          <a:spcPct val="107000"/>
                        </a:lnSpc>
                        <a:spcAft>
                          <a:spcPts val="800"/>
                        </a:spcAft>
                        <a:tabLst>
                          <a:tab pos="1685925" algn="l"/>
                        </a:tabLst>
                      </a:pPr>
                      <a:r>
                        <a:rPr lang="en-US" sz="1100" b="1" dirty="0" smtClean="0">
                          <a:effectLst/>
                          <a:latin typeface="Century Gothic" panose="020B0502020202020204" pitchFamily="34" charset="0"/>
                          <a:ea typeface="Calibri" panose="020F0502020204030204" pitchFamily="34" charset="0"/>
                          <a:cs typeface="Times New Roman" panose="02020603050405020304" pitchFamily="18" charset="0"/>
                        </a:rPr>
                        <a:t>UTILISING EMOTIONAL INTELLIGENCE</a:t>
                      </a:r>
                      <a:endParaRPr lang="en-US" sz="1100" b="1" baseline="0" dirty="0" smtClean="0">
                        <a:effectLst/>
                        <a:latin typeface="Century Gothic" panose="020B050202020202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1685925" algn="l"/>
                        </a:tabLst>
                      </a:pPr>
                      <a:r>
                        <a:rPr lang="en-AU" sz="1100" b="0" baseline="0" dirty="0" smtClean="0">
                          <a:effectLst/>
                          <a:latin typeface="Century Gothic" panose="020B0502020202020204" pitchFamily="34" charset="0"/>
                          <a:ea typeface="Calibri" panose="020F0502020204030204" pitchFamily="34" charset="0"/>
                          <a:cs typeface="Times New Roman" panose="02020603050405020304" pitchFamily="18" charset="0"/>
                        </a:rPr>
                        <a:t>Dr Rosemary McCallum</a:t>
                      </a:r>
                      <a:endParaRPr lang="en-AU" sz="1100" b="0" baseline="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1685925" algn="l"/>
                        </a:tabLst>
                      </a:pPr>
                      <a:endParaRPr lang="en-AU" sz="1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43907" marR="43907" marT="793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C5D7"/>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tab pos="1685925" algn="l"/>
                        </a:tabLst>
                        <a:defRPr/>
                      </a:pPr>
                      <a:endParaRPr kumimoji="0" lang="en-AU" sz="1050" b="1" i="0" u="none" strike="noStrike" kern="1200" cap="none" spc="0" normalizeH="0" baseline="0" noProof="0" dirty="0" smtClean="0">
                        <a:ln>
                          <a:noFill/>
                        </a:ln>
                        <a:solidFill>
                          <a:srgbClr val="0000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tab pos="1685925" algn="l"/>
                        </a:tabLst>
                        <a:defRPr/>
                      </a:pPr>
                      <a:r>
                        <a:rPr kumimoji="0" lang="en-AU" sz="1050" b="1" i="0" u="none" strike="noStrike" kern="1200" cap="none" spc="0" normalizeH="0" baseline="0" noProof="0" dirty="0" smtClean="0">
                          <a:ln>
                            <a:noFill/>
                          </a:ln>
                          <a:solidFill>
                            <a:srgbClr val="000000"/>
                          </a:solidFill>
                          <a:effectLst/>
                          <a:uLnTx/>
                          <a:uFillTx/>
                          <a:latin typeface="Century Gothic" panose="020B0502020202020204" pitchFamily="34" charset="0"/>
                          <a:ea typeface="Calibri" panose="020F0502020204030204" pitchFamily="34" charset="0"/>
                          <a:cs typeface="Times New Roman" panose="02020603050405020304" pitchFamily="18" charset="0"/>
                        </a:rPr>
                        <a:t>RETHINKING RELATIONSHIPS</a:t>
                      </a:r>
                      <a:endParaRPr kumimoji="0" lang="en-AU" sz="1050" b="1"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tab pos="1685925" algn="l"/>
                        </a:tabLst>
                        <a:defRPr/>
                      </a:pPr>
                      <a:r>
                        <a:rPr kumimoji="0" lang="en-AU" sz="1050" b="0" i="0" u="none" strike="noStrike" kern="1200" cap="none" spc="0" normalizeH="0" baseline="0" noProof="0" dirty="0" smtClean="0">
                          <a:ln>
                            <a:noFill/>
                          </a:ln>
                          <a:solidFill>
                            <a:srgbClr val="000000"/>
                          </a:solidFill>
                          <a:effectLst/>
                          <a:uLnTx/>
                          <a:uFillTx/>
                          <a:latin typeface="Century Gothic" panose="020B0502020202020204" pitchFamily="34" charset="0"/>
                          <a:ea typeface="Calibri" panose="020F0502020204030204" pitchFamily="34" charset="0"/>
                          <a:cs typeface="Times New Roman" panose="02020603050405020304" pitchFamily="18" charset="0"/>
                        </a:rPr>
                        <a:t>Janine Stratford</a:t>
                      </a:r>
                    </a:p>
                    <a:p>
                      <a:pPr algn="ctr">
                        <a:lnSpc>
                          <a:spcPct val="107000"/>
                        </a:lnSpc>
                        <a:spcAft>
                          <a:spcPts val="800"/>
                        </a:spcAft>
                        <a:tabLst>
                          <a:tab pos="1685925" algn="l"/>
                        </a:tabLst>
                      </a:pPr>
                      <a:endParaRPr lang="en-US" sz="1100" b="1" dirty="0" smtClean="0">
                        <a:effectLst/>
                        <a:latin typeface="Century Gothic" panose="020B050202020202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246262025"/>
                  </a:ext>
                </a:extLst>
              </a:tr>
              <a:tr h="140128">
                <a:tc>
                  <a:txBody>
                    <a:bodyPr/>
                    <a:lstStyle/>
                    <a:p>
                      <a:pPr algn="ctr">
                        <a:lnSpc>
                          <a:spcPct val="107000"/>
                        </a:lnSpc>
                        <a:spcAft>
                          <a:spcPts val="800"/>
                        </a:spcAft>
                        <a:tabLst>
                          <a:tab pos="1685925" algn="l"/>
                        </a:tabLst>
                      </a:pPr>
                      <a:r>
                        <a:rPr lang="en-AU" sz="800">
                          <a:effectLst/>
                          <a:latin typeface="Century Gothic" panose="020B0502020202020204" pitchFamily="34" charset="0"/>
                          <a:ea typeface="Calibri" panose="020F0502020204030204" pitchFamily="34" charset="0"/>
                          <a:cs typeface="Times New Roman" panose="02020603050405020304" pitchFamily="18" charset="0"/>
                        </a:rPr>
                        <a:t>12.00pm</a:t>
                      </a:r>
                      <a:endParaRPr lang="en-AU"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7D7D8"/>
                    </a:solidFill>
                  </a:tcPr>
                </a:tc>
                <a:tc gridSpan="3">
                  <a:txBody>
                    <a:bodyPr/>
                    <a:lstStyle/>
                    <a:p>
                      <a:pPr>
                        <a:lnSpc>
                          <a:spcPct val="107000"/>
                        </a:lnSpc>
                        <a:spcAft>
                          <a:spcPts val="800"/>
                        </a:spcAft>
                        <a:tabLst>
                          <a:tab pos="1685925" algn="l"/>
                        </a:tabLst>
                      </a:pPr>
                      <a:r>
                        <a:rPr lang="en-AU" sz="1000" dirty="0">
                          <a:effectLst/>
                          <a:latin typeface="Century Gothic" panose="020B0502020202020204" pitchFamily="34" charset="0"/>
                          <a:ea typeface="Calibri" panose="020F0502020204030204" pitchFamily="34" charset="0"/>
                          <a:cs typeface="Times New Roman" panose="02020603050405020304" pitchFamily="18" charset="0"/>
                        </a:rPr>
                        <a:t>Lunch in the Exhibition Area</a:t>
                      </a:r>
                      <a:endParaRPr lang="en-A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907" marR="43907" marT="793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7D7D8"/>
                    </a:solidFill>
                  </a:tcPr>
                </a:tc>
                <a:tc hMerge="1">
                  <a:txBody>
                    <a:bodyPr/>
                    <a:lstStyle/>
                    <a:p>
                      <a:endParaRPr lang="en-AU"/>
                    </a:p>
                  </a:txBody>
                  <a:tcPr/>
                </a:tc>
                <a:tc hMerge="1">
                  <a:txBody>
                    <a:bodyPr/>
                    <a:lstStyle/>
                    <a:p>
                      <a:endParaRPr lang="en-AU"/>
                    </a:p>
                  </a:txBody>
                  <a:tcPr/>
                </a:tc>
                <a:tc>
                  <a:txBody>
                    <a:bodyPr/>
                    <a:lstStyle/>
                    <a:p>
                      <a:pPr algn="ctr">
                        <a:lnSpc>
                          <a:spcPct val="107000"/>
                        </a:lnSpc>
                        <a:spcAft>
                          <a:spcPts val="800"/>
                        </a:spcAft>
                        <a:tabLst>
                          <a:tab pos="1685925" algn="l"/>
                        </a:tabLst>
                      </a:pPr>
                      <a:r>
                        <a:rPr lang="en-AU" sz="10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A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7D7D8"/>
                    </a:solidFill>
                  </a:tcPr>
                </a:tc>
                <a:extLst>
                  <a:ext uri="{0D108BD9-81ED-4DB2-BD59-A6C34878D82A}">
                    <a16:rowId xmlns:a16="http://schemas.microsoft.com/office/drawing/2014/main" val="836753815"/>
                  </a:ext>
                </a:extLst>
              </a:tr>
              <a:tr h="1094177">
                <a:tc>
                  <a:txBody>
                    <a:bodyPr/>
                    <a:lstStyle/>
                    <a:p>
                      <a:pPr algn="ctr">
                        <a:lnSpc>
                          <a:spcPct val="107000"/>
                        </a:lnSpc>
                        <a:spcAft>
                          <a:spcPts val="800"/>
                        </a:spcAft>
                        <a:tabLst>
                          <a:tab pos="1685925" algn="l"/>
                        </a:tabLst>
                      </a:pPr>
                      <a:r>
                        <a:rPr lang="en-AU" sz="8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AU"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1685925" algn="l"/>
                        </a:tabLst>
                      </a:pPr>
                      <a:r>
                        <a:rPr lang="en-AU" sz="800" dirty="0">
                          <a:effectLst/>
                          <a:latin typeface="Century Gothic" panose="020B0502020202020204" pitchFamily="34" charset="0"/>
                          <a:ea typeface="Calibri" panose="020F0502020204030204" pitchFamily="34" charset="0"/>
                          <a:cs typeface="Times New Roman" panose="02020603050405020304" pitchFamily="18" charset="0"/>
                        </a:rPr>
                        <a:t>1.00pm</a:t>
                      </a:r>
                      <a:endParaRPr lang="en-A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3A4"/>
                    </a:solidFill>
                  </a:tcPr>
                </a:tc>
                <a:tc>
                  <a:txBody>
                    <a:bodyPr/>
                    <a:lstStyle/>
                    <a:p>
                      <a:pPr algn="ctr">
                        <a:lnSpc>
                          <a:spcPct val="107000"/>
                        </a:lnSpc>
                        <a:spcAft>
                          <a:spcPts val="0"/>
                        </a:spcAft>
                        <a:tabLst>
                          <a:tab pos="1685925" algn="l"/>
                        </a:tabLst>
                      </a:pPr>
                      <a:r>
                        <a:rPr lang="en-AU" sz="1050" b="1" dirty="0" smtClean="0">
                          <a:effectLst/>
                          <a:latin typeface="Century Gothic" panose="020B0502020202020204" pitchFamily="34" charset="0"/>
                          <a:ea typeface="Calibri" panose="020F0502020204030204" pitchFamily="34" charset="0"/>
                          <a:cs typeface="Times New Roman" panose="02020603050405020304" pitchFamily="18" charset="0"/>
                        </a:rPr>
                        <a:t>RECRUITMENT</a:t>
                      </a:r>
                      <a:r>
                        <a:rPr lang="en-AU" sz="1050" b="1" baseline="0" dirty="0" smtClean="0">
                          <a:effectLst/>
                          <a:latin typeface="Century Gothic" panose="020B0502020202020204" pitchFamily="34" charset="0"/>
                          <a:ea typeface="Calibri" panose="020F0502020204030204" pitchFamily="34" charset="0"/>
                          <a:cs typeface="Times New Roman" panose="02020603050405020304" pitchFamily="18" charset="0"/>
                        </a:rPr>
                        <a:t> ONLINE</a:t>
                      </a:r>
                      <a:endParaRPr lang="en-A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1685925" algn="l"/>
                        </a:tabLst>
                      </a:pPr>
                      <a:r>
                        <a:rPr lang="en-AU" sz="1050" dirty="0" smtClean="0">
                          <a:effectLst/>
                          <a:latin typeface="Century Gothic" panose="020B0502020202020204" pitchFamily="34" charset="0"/>
                          <a:ea typeface="Calibri" panose="020F0502020204030204" pitchFamily="34" charset="0"/>
                          <a:cs typeface="Times New Roman" panose="02020603050405020304" pitchFamily="18" charset="0"/>
                        </a:rPr>
                        <a:t>Full</a:t>
                      </a:r>
                      <a:r>
                        <a:rPr lang="en-AU" sz="1050" baseline="0" dirty="0" smtClean="0">
                          <a:effectLst/>
                          <a:latin typeface="Century Gothic" panose="020B0502020202020204" pitchFamily="34" charset="0"/>
                          <a:ea typeface="Calibri" panose="020F0502020204030204" pitchFamily="34" charset="0"/>
                          <a:cs typeface="Times New Roman" panose="02020603050405020304" pitchFamily="18" charset="0"/>
                        </a:rPr>
                        <a:t> details on the recruitment process</a:t>
                      </a:r>
                      <a:endParaRPr lang="en-A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3907" marR="43907" marT="793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3A4"/>
                    </a:solidFill>
                  </a:tcPr>
                </a:tc>
                <a:tc>
                  <a:txBody>
                    <a:bodyPr/>
                    <a:lstStyle/>
                    <a:p>
                      <a:pPr algn="ctr">
                        <a:lnSpc>
                          <a:spcPct val="107000"/>
                        </a:lnSpc>
                        <a:spcAft>
                          <a:spcPts val="800"/>
                        </a:spcAft>
                        <a:tabLst>
                          <a:tab pos="1685925" algn="l"/>
                        </a:tabLst>
                      </a:pPr>
                      <a:endParaRPr lang="en-US" sz="1100" b="1" baseline="0" dirty="0" smtClean="0">
                        <a:effectLst/>
                        <a:latin typeface="Century Gothic" panose="020B050202020202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1685925" algn="l"/>
                        </a:tabLst>
                      </a:pPr>
                      <a:r>
                        <a:rPr lang="en-US" sz="1100" b="1" baseline="0" dirty="0" smtClean="0">
                          <a:effectLst/>
                          <a:latin typeface="Century Gothic" panose="020B0502020202020204" pitchFamily="34" charset="0"/>
                          <a:ea typeface="Calibri" panose="020F0502020204030204" pitchFamily="34" charset="0"/>
                          <a:cs typeface="Times New Roman" panose="02020603050405020304" pitchFamily="18" charset="0"/>
                        </a:rPr>
                        <a:t>MARKETING STRATEGIES FOR YOUR SCHOOL</a:t>
                      </a:r>
                    </a:p>
                    <a:p>
                      <a:pPr algn="ctr">
                        <a:lnSpc>
                          <a:spcPct val="107000"/>
                        </a:lnSpc>
                        <a:spcAft>
                          <a:spcPts val="800"/>
                        </a:spcAft>
                        <a:tabLst>
                          <a:tab pos="1685925" algn="l"/>
                        </a:tabLst>
                      </a:pPr>
                      <a:r>
                        <a:rPr lang="en-AU" sz="1100" b="0" baseline="0" dirty="0" smtClean="0">
                          <a:effectLst/>
                          <a:latin typeface="Century Gothic" panose="020B0502020202020204" pitchFamily="34" charset="0"/>
                          <a:ea typeface="Calibri" panose="020F0502020204030204" pitchFamily="34" charset="0"/>
                          <a:cs typeface="Times New Roman" panose="02020603050405020304" pitchFamily="18" charset="0"/>
                        </a:rPr>
                        <a:t>Emma Jane Hamilton</a:t>
                      </a:r>
                      <a:endParaRPr lang="en-AU" sz="1100" b="0" baseline="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1685925" algn="l"/>
                        </a:tabLst>
                      </a:pPr>
                      <a:endParaRPr lang="en-AU" sz="1100" b="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43907" marR="43907" marT="793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C5D7"/>
                    </a:solidFill>
                  </a:tcPr>
                </a:tc>
                <a:tc>
                  <a:txBody>
                    <a:bodyPr/>
                    <a:lstStyle/>
                    <a:p>
                      <a:pPr algn="ctr">
                        <a:lnSpc>
                          <a:spcPct val="107000"/>
                        </a:lnSpc>
                        <a:spcAft>
                          <a:spcPts val="800"/>
                        </a:spcAft>
                        <a:tabLst>
                          <a:tab pos="1685925" algn="l"/>
                        </a:tabLst>
                      </a:pPr>
                      <a:r>
                        <a:rPr lang="en-US" sz="1050" b="1" dirty="0" smtClean="0">
                          <a:effectLst/>
                          <a:latin typeface="Century Gothic" panose="020B0502020202020204" pitchFamily="34" charset="0"/>
                          <a:ea typeface="Calibri" panose="020F0502020204030204" pitchFamily="34" charset="0"/>
                          <a:cs typeface="Times New Roman" panose="02020603050405020304" pitchFamily="18" charset="0"/>
                        </a:rPr>
                        <a:t>CREATING</a:t>
                      </a:r>
                      <a:r>
                        <a:rPr lang="en-US" sz="1050" b="1" baseline="0" dirty="0" smtClean="0">
                          <a:effectLst/>
                          <a:latin typeface="Century Gothic" panose="020B0502020202020204" pitchFamily="34" charset="0"/>
                          <a:ea typeface="Calibri" panose="020F0502020204030204" pitchFamily="34" charset="0"/>
                          <a:cs typeface="Times New Roman" panose="02020603050405020304" pitchFamily="18" charset="0"/>
                        </a:rPr>
                        <a:t> BETTER BALANCE </a:t>
                      </a:r>
                    </a:p>
                    <a:p>
                      <a:pPr algn="ctr">
                        <a:lnSpc>
                          <a:spcPct val="107000"/>
                        </a:lnSpc>
                        <a:spcAft>
                          <a:spcPts val="800"/>
                        </a:spcAft>
                        <a:tabLst>
                          <a:tab pos="1685925" algn="l"/>
                        </a:tabLst>
                      </a:pPr>
                      <a:r>
                        <a:rPr lang="en-AU" sz="1050" b="0" baseline="0" dirty="0" smtClean="0">
                          <a:effectLst/>
                          <a:latin typeface="Century Gothic" panose="020B0502020202020204" pitchFamily="34" charset="0"/>
                          <a:ea typeface="Calibri" panose="020F0502020204030204" pitchFamily="34" charset="0"/>
                          <a:cs typeface="Times New Roman" panose="02020603050405020304" pitchFamily="18" charset="0"/>
                        </a:rPr>
                        <a:t>Kate James</a:t>
                      </a:r>
                      <a:endParaRPr lang="en-AU" sz="1050" b="0" baseline="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1685925" algn="l"/>
                        </a:tabLst>
                      </a:pPr>
                      <a:endParaRPr lang="en-A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3907" marR="43907" marT="793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3A4"/>
                    </a:solidFill>
                  </a:tcPr>
                </a:tc>
                <a:tc>
                  <a:txBody>
                    <a:bodyPr/>
                    <a:lstStyle/>
                    <a:p>
                      <a:pPr algn="ctr">
                        <a:lnSpc>
                          <a:spcPct val="107000"/>
                        </a:lnSpc>
                        <a:spcAft>
                          <a:spcPts val="800"/>
                        </a:spcAft>
                        <a:tabLst>
                          <a:tab pos="1685925" algn="l"/>
                        </a:tabLst>
                      </a:pPr>
                      <a:endParaRPr lang="en-AU" sz="1050" b="1" dirty="0" smtClean="0">
                        <a:effectLs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tab pos="1685925" algn="l"/>
                        </a:tabLst>
                        <a:defRPr/>
                      </a:pPr>
                      <a:r>
                        <a:rPr kumimoji="0" lang="en-AU" sz="1050" b="1" i="0" u="none" strike="noStrike" kern="1200" cap="none" spc="0" normalizeH="0" baseline="0" noProof="0" dirty="0" smtClean="0">
                          <a:ln>
                            <a:noFill/>
                          </a:ln>
                          <a:solidFill>
                            <a:srgbClr val="000000"/>
                          </a:solidFill>
                          <a:effectLst/>
                          <a:uLnTx/>
                          <a:uFillTx/>
                          <a:latin typeface="Century Gothic" panose="020B0502020202020204" pitchFamily="34" charset="0"/>
                          <a:ea typeface="Calibri" panose="020F0502020204030204" pitchFamily="34" charset="0"/>
                          <a:cs typeface="Times New Roman" panose="02020603050405020304" pitchFamily="18" charset="0"/>
                        </a:rPr>
                        <a:t>DEVELOPING THE LEADER </a:t>
                      </a:r>
                    </a:p>
                    <a:p>
                      <a:pPr marL="0" marR="0" lvl="0" indent="0" algn="ctr" defTabSz="914400" rtl="0" eaLnBrk="1" fontAlgn="auto" latinLnBrk="0" hangingPunct="1">
                        <a:lnSpc>
                          <a:spcPct val="107000"/>
                        </a:lnSpc>
                        <a:spcBef>
                          <a:spcPts val="0"/>
                        </a:spcBef>
                        <a:spcAft>
                          <a:spcPts val="800"/>
                        </a:spcAft>
                        <a:buClrTx/>
                        <a:buSzTx/>
                        <a:buFontTx/>
                        <a:buNone/>
                        <a:tabLst>
                          <a:tab pos="1685925" algn="l"/>
                        </a:tabLst>
                        <a:defRPr/>
                      </a:pPr>
                      <a:r>
                        <a:rPr kumimoji="0" lang="en-AU" sz="1050" b="1" i="0" u="none" strike="noStrike" kern="1200" cap="none" spc="0" normalizeH="0" baseline="0" noProof="0" dirty="0" smtClean="0">
                          <a:ln>
                            <a:noFill/>
                          </a:ln>
                          <a:solidFill>
                            <a:srgbClr val="000000"/>
                          </a:solidFill>
                          <a:effectLst/>
                          <a:uLnTx/>
                          <a:uFillTx/>
                          <a:latin typeface="Century Gothic" panose="020B0502020202020204" pitchFamily="34" charset="0"/>
                          <a:ea typeface="Calibri" panose="020F0502020204030204" pitchFamily="34" charset="0"/>
                          <a:cs typeface="Times New Roman" panose="02020603050405020304" pitchFamily="18" charset="0"/>
                        </a:rPr>
                        <a:t>IN YOU </a:t>
                      </a:r>
                      <a:endParaRPr kumimoji="0" lang="en-AU" sz="105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tab pos="1685925" algn="l"/>
                        </a:tabLst>
                        <a:defRPr/>
                      </a:pPr>
                      <a:r>
                        <a:rPr kumimoji="0" lang="en-AU" sz="1050" b="0" i="0" u="none" strike="noStrike" kern="1200" cap="none" spc="0" normalizeH="0" baseline="0" noProof="0" dirty="0" smtClean="0">
                          <a:ln>
                            <a:noFill/>
                          </a:ln>
                          <a:solidFill>
                            <a:srgbClr val="000000"/>
                          </a:solidFill>
                          <a:effectLst/>
                          <a:uLnTx/>
                          <a:uFillTx/>
                          <a:latin typeface="Century Gothic" panose="020B0502020202020204" pitchFamily="34" charset="0"/>
                          <a:ea typeface="Calibri" panose="020F0502020204030204" pitchFamily="34" charset="0"/>
                          <a:cs typeface="Times New Roman" panose="02020603050405020304" pitchFamily="18" charset="0"/>
                        </a:rPr>
                        <a:t>Janine Stratford</a:t>
                      </a:r>
                      <a:endParaRPr kumimoji="0" lang="en-AU" sz="105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1685925" algn="l"/>
                        </a:tabLst>
                      </a:pPr>
                      <a:r>
                        <a:rPr lang="en-AU" sz="105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A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357448723"/>
                  </a:ext>
                </a:extLst>
              </a:tr>
              <a:tr h="140128">
                <a:tc>
                  <a:txBody>
                    <a:bodyPr/>
                    <a:lstStyle/>
                    <a:p>
                      <a:pPr algn="ctr">
                        <a:lnSpc>
                          <a:spcPct val="107000"/>
                        </a:lnSpc>
                        <a:spcAft>
                          <a:spcPts val="800"/>
                        </a:spcAft>
                        <a:tabLst>
                          <a:tab pos="1685925" algn="l"/>
                        </a:tabLst>
                      </a:pPr>
                      <a:r>
                        <a:rPr lang="en-AU" sz="800">
                          <a:effectLst/>
                          <a:latin typeface="Century Gothic" panose="020B0502020202020204" pitchFamily="34" charset="0"/>
                          <a:ea typeface="Calibri" panose="020F0502020204030204" pitchFamily="34" charset="0"/>
                          <a:cs typeface="Times New Roman" panose="02020603050405020304" pitchFamily="18" charset="0"/>
                        </a:rPr>
                        <a:t>2.30pm</a:t>
                      </a:r>
                      <a:endParaRPr lang="en-AU"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7D7D8"/>
                    </a:solidFill>
                  </a:tcPr>
                </a:tc>
                <a:tc gridSpan="3">
                  <a:txBody>
                    <a:bodyPr/>
                    <a:lstStyle/>
                    <a:p>
                      <a:pPr>
                        <a:lnSpc>
                          <a:spcPct val="107000"/>
                        </a:lnSpc>
                        <a:spcAft>
                          <a:spcPts val="800"/>
                        </a:spcAft>
                        <a:tabLst>
                          <a:tab pos="1685925" algn="l"/>
                        </a:tabLst>
                      </a:pPr>
                      <a:r>
                        <a:rPr lang="en-AU" sz="1000" dirty="0">
                          <a:effectLst/>
                          <a:latin typeface="Century Gothic" panose="020B0502020202020204" pitchFamily="34" charset="0"/>
                          <a:ea typeface="Calibri" panose="020F0502020204030204" pitchFamily="34" charset="0"/>
                          <a:cs typeface="Times New Roman" panose="02020603050405020304" pitchFamily="18" charset="0"/>
                        </a:rPr>
                        <a:t>Afternoon Tea in the Exhibition Area</a:t>
                      </a:r>
                      <a:endParaRPr lang="en-A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907" marR="43907" marT="793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7D7D8"/>
                    </a:solidFill>
                  </a:tcPr>
                </a:tc>
                <a:tc hMerge="1">
                  <a:txBody>
                    <a:bodyPr/>
                    <a:lstStyle/>
                    <a:p>
                      <a:endParaRPr lang="en-AU"/>
                    </a:p>
                  </a:txBody>
                  <a:tcPr/>
                </a:tc>
                <a:tc hMerge="1">
                  <a:txBody>
                    <a:bodyPr/>
                    <a:lstStyle/>
                    <a:p>
                      <a:endParaRPr lang="en-AU"/>
                    </a:p>
                  </a:txBody>
                  <a:tcPr/>
                </a:tc>
                <a:tc>
                  <a:txBody>
                    <a:bodyPr/>
                    <a:lstStyle/>
                    <a:p>
                      <a:pPr>
                        <a:lnSpc>
                          <a:spcPct val="107000"/>
                        </a:lnSpc>
                        <a:spcAft>
                          <a:spcPts val="800"/>
                        </a:spcAft>
                        <a:tabLst>
                          <a:tab pos="1685925" algn="l"/>
                        </a:tabLst>
                      </a:pPr>
                      <a:r>
                        <a:rPr lang="en-AU" sz="10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A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7D7D8"/>
                    </a:solidFill>
                  </a:tcPr>
                </a:tc>
                <a:extLst>
                  <a:ext uri="{0D108BD9-81ED-4DB2-BD59-A6C34878D82A}">
                    <a16:rowId xmlns:a16="http://schemas.microsoft.com/office/drawing/2014/main" val="1199917954"/>
                  </a:ext>
                </a:extLst>
              </a:tr>
              <a:tr h="314536">
                <a:tc>
                  <a:txBody>
                    <a:bodyPr/>
                    <a:lstStyle/>
                    <a:p>
                      <a:pPr algn="ctr">
                        <a:lnSpc>
                          <a:spcPct val="107000"/>
                        </a:lnSpc>
                        <a:spcAft>
                          <a:spcPts val="800"/>
                        </a:spcAft>
                        <a:tabLst>
                          <a:tab pos="1685925" algn="l"/>
                        </a:tabLst>
                      </a:pPr>
                      <a:r>
                        <a:rPr lang="en-AU" sz="8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AU"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1685925" algn="l"/>
                        </a:tabLst>
                      </a:pPr>
                      <a:r>
                        <a:rPr lang="en-AU" sz="800" dirty="0">
                          <a:effectLst/>
                          <a:latin typeface="Century Gothic" panose="020B0502020202020204" pitchFamily="34" charset="0"/>
                          <a:ea typeface="Calibri" panose="020F0502020204030204" pitchFamily="34" charset="0"/>
                          <a:cs typeface="Times New Roman" panose="02020603050405020304" pitchFamily="18" charset="0"/>
                        </a:rPr>
                        <a:t>3.00-4.00pm</a:t>
                      </a:r>
                      <a:endParaRPr lang="en-A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AB3"/>
                    </a:solidFill>
                  </a:tcPr>
                </a:tc>
                <a:tc gridSpan="4">
                  <a:txBody>
                    <a:bodyPr/>
                    <a:lstStyle/>
                    <a:p>
                      <a:pPr algn="ctr">
                        <a:lnSpc>
                          <a:spcPct val="100000"/>
                        </a:lnSpc>
                        <a:spcAft>
                          <a:spcPts val="0"/>
                        </a:spcAft>
                        <a:tabLst>
                          <a:tab pos="1685925" algn="l"/>
                        </a:tabLst>
                      </a:pPr>
                      <a:r>
                        <a:rPr lang="en-AU" sz="1100" b="1" dirty="0" smtClean="0">
                          <a:effectLst/>
                          <a:latin typeface="Century Gothic" panose="020B0502020202020204" pitchFamily="34" charset="0"/>
                          <a:ea typeface="Calibri" panose="020F0502020204030204" pitchFamily="34" charset="0"/>
                          <a:cs typeface="Times New Roman" panose="02020603050405020304" pitchFamily="18" charset="0"/>
                        </a:rPr>
                        <a:t>PLENARY PRESENTATION</a:t>
                      </a:r>
                      <a:r>
                        <a:rPr lang="en-AU" sz="1100" dirty="0" smtClean="0">
                          <a:effectLst/>
                          <a:latin typeface="Century Gothic" panose="020B0502020202020204" pitchFamily="34" charset="0"/>
                          <a:ea typeface="Calibri" panose="020F0502020204030204" pitchFamily="34" charset="0"/>
                          <a:cs typeface="Times New Roman" panose="02020603050405020304" pitchFamily="18" charset="0"/>
                        </a:rPr>
                        <a:t>  -  </a:t>
                      </a:r>
                      <a:r>
                        <a:rPr lang="en-AU" sz="1100" b="1" dirty="0" smtClean="0">
                          <a:effectLst/>
                          <a:latin typeface="Century Gothic" panose="020B0502020202020204" pitchFamily="34" charset="0"/>
                          <a:ea typeface="Calibri" panose="020F0502020204030204" pitchFamily="34" charset="0"/>
                          <a:cs typeface="Times New Roman" panose="02020603050405020304" pitchFamily="18" charset="0"/>
                        </a:rPr>
                        <a:t>SIMON DOWLING</a:t>
                      </a:r>
                    </a:p>
                    <a:p>
                      <a:pPr algn="ctr">
                        <a:lnSpc>
                          <a:spcPct val="107000"/>
                        </a:lnSpc>
                        <a:spcAft>
                          <a:spcPts val="800"/>
                        </a:spcAft>
                        <a:tabLst>
                          <a:tab pos="1685925" algn="l"/>
                        </a:tabLst>
                      </a:pPr>
                      <a:r>
                        <a:rPr lang="en-AU" sz="1100" b="0" dirty="0" smtClean="0">
                          <a:effectLst/>
                          <a:latin typeface="Century Gothic" panose="020B0502020202020204" pitchFamily="34" charset="0"/>
                          <a:ea typeface="Calibri" panose="020F0502020204030204" pitchFamily="34" charset="0"/>
                          <a:cs typeface="Times New Roman" panose="02020603050405020304" pitchFamily="18" charset="0"/>
                        </a:rPr>
                        <a:t>Increase</a:t>
                      </a:r>
                      <a:r>
                        <a:rPr lang="en-AU" sz="1100" b="0" baseline="0" dirty="0" smtClean="0">
                          <a:effectLst/>
                          <a:latin typeface="Century Gothic" panose="020B0502020202020204" pitchFamily="34" charset="0"/>
                          <a:ea typeface="Calibri" panose="020F0502020204030204" pitchFamily="34" charset="0"/>
                          <a:cs typeface="Times New Roman" panose="02020603050405020304" pitchFamily="18" charset="0"/>
                        </a:rPr>
                        <a:t> y</a:t>
                      </a:r>
                      <a:r>
                        <a:rPr lang="en-AU" sz="1100" b="0" dirty="0" smtClean="0">
                          <a:effectLst/>
                          <a:latin typeface="Century Gothic" panose="020B0502020202020204" pitchFamily="34" charset="0"/>
                          <a:ea typeface="Calibri" panose="020F0502020204030204" pitchFamily="34" charset="0"/>
                          <a:cs typeface="Times New Roman" panose="02020603050405020304" pitchFamily="18" charset="0"/>
                        </a:rPr>
                        <a:t>our</a:t>
                      </a:r>
                      <a:r>
                        <a:rPr lang="en-AU" sz="1100" b="0" baseline="0" dirty="0" smtClean="0">
                          <a:effectLst/>
                          <a:latin typeface="Century Gothic" panose="020B0502020202020204" pitchFamily="34" charset="0"/>
                          <a:ea typeface="Calibri" panose="020F0502020204030204" pitchFamily="34" charset="0"/>
                          <a:cs typeface="Times New Roman" panose="02020603050405020304" pitchFamily="18" charset="0"/>
                        </a:rPr>
                        <a:t> level of influence and collaboration with staff</a:t>
                      </a:r>
                      <a:endParaRPr lang="en-AU" sz="1100" b="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43907" marR="43907" marT="793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40000"/>
                        <a:lumOff val="60000"/>
                      </a:schemeClr>
                    </a:solidFill>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3227378300"/>
                  </a:ext>
                </a:extLst>
              </a:tr>
            </a:tbl>
          </a:graphicData>
        </a:graphic>
      </p:graphicFrame>
      <p:pic>
        <p:nvPicPr>
          <p:cNvPr id="4" name="Picture 3"/>
          <p:cNvPicPr>
            <a:picLocks noChangeAspect="1"/>
          </p:cNvPicPr>
          <p:nvPr/>
        </p:nvPicPr>
        <p:blipFill>
          <a:blip r:embed="rId2"/>
          <a:stretch>
            <a:fillRect/>
          </a:stretch>
        </p:blipFill>
        <p:spPr>
          <a:xfrm>
            <a:off x="1238" y="-22519"/>
            <a:ext cx="9144793" cy="2371399"/>
          </a:xfrm>
          <a:prstGeom prst="rect">
            <a:avLst/>
          </a:prstGeom>
        </p:spPr>
      </p:pic>
      <p:sp>
        <p:nvSpPr>
          <p:cNvPr id="3" name="TextBox 2"/>
          <p:cNvSpPr txBox="1"/>
          <p:nvPr/>
        </p:nvSpPr>
        <p:spPr>
          <a:xfrm>
            <a:off x="1238" y="1628800"/>
            <a:ext cx="7979274" cy="646331"/>
          </a:xfrm>
          <a:prstGeom prst="rect">
            <a:avLst/>
          </a:prstGeom>
          <a:noFill/>
        </p:spPr>
        <p:txBody>
          <a:bodyPr wrap="square" rtlCol="0">
            <a:spAutoFit/>
          </a:bodyPr>
          <a:lstStyle/>
          <a:p>
            <a:pPr algn="ctr"/>
            <a:r>
              <a:rPr lang="en-AU" sz="3600" b="1" dirty="0" smtClean="0">
                <a:ln w="22225">
                  <a:solidFill>
                    <a:schemeClr val="accent2"/>
                  </a:solidFill>
                  <a:prstDash val="solid"/>
                </a:ln>
                <a:solidFill>
                  <a:schemeClr val="accent2">
                    <a:lumMod val="40000"/>
                    <a:lumOff val="60000"/>
                  </a:schemeClr>
                </a:solidFill>
                <a:latin typeface="Century Gothic" panose="020B0502020202020204" pitchFamily="34" charset="0"/>
              </a:rPr>
              <a:t>PROPOSED MASTERCLASSES</a:t>
            </a:r>
            <a:endParaRPr lang="en-AU" sz="3600" b="1" dirty="0">
              <a:ln w="22225">
                <a:solidFill>
                  <a:schemeClr val="accent2"/>
                </a:solidFill>
                <a:prstDash val="solid"/>
              </a:ln>
              <a:solidFill>
                <a:schemeClr val="accent2">
                  <a:lumMod val="40000"/>
                  <a:lumOff val="60000"/>
                </a:schemeClr>
              </a:solidFill>
              <a:latin typeface="Century Gothic" panose="020B0502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51520" y="4953036"/>
            <a:ext cx="5706156" cy="1988840"/>
          </a:xfrm>
        </p:spPr>
        <p:txBody>
          <a:bodyPr>
            <a:normAutofit/>
          </a:bodyPr>
          <a:lstStyle/>
          <a:p>
            <a:pPr marL="0" indent="0">
              <a:buNone/>
            </a:pPr>
            <a:r>
              <a:rPr lang="en-AU" sz="1800" b="1" dirty="0" smtClean="0">
                <a:effectLst>
                  <a:outerShdw blurRad="38100" dist="38100" dir="2700000" algn="tl">
                    <a:srgbClr val="000000">
                      <a:alpha val="43137"/>
                    </a:srgbClr>
                  </a:outerShdw>
                </a:effectLst>
                <a:latin typeface="Century Gothic" panose="020B0502020202020204" pitchFamily="34" charset="0"/>
              </a:rPr>
              <a:t>RECRUITMENT ONLINE:</a:t>
            </a:r>
          </a:p>
          <a:p>
            <a:pPr marL="0" indent="0">
              <a:buNone/>
            </a:pPr>
            <a:r>
              <a:rPr lang="en-AU" sz="1800" dirty="0" smtClean="0">
                <a:latin typeface="Century Gothic" panose="020B0502020202020204" pitchFamily="34" charset="0"/>
              </a:rPr>
              <a:t>If you manage the recruitment process, or new to this this masterclass is for you. Hoping to provide a thorough outline of the recruitment process in schools, along with best practice.</a:t>
            </a:r>
            <a:endParaRPr lang="en-AU" sz="1600" dirty="0" smtClean="0">
              <a:latin typeface="Century Gothic" panose="020B0502020202020204"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9925" y="3040063"/>
            <a:ext cx="182563" cy="48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239344" y="2979699"/>
            <a:ext cx="5904656" cy="1538883"/>
          </a:xfrm>
          <a:prstGeom prst="rect">
            <a:avLst/>
          </a:prstGeom>
          <a:noFill/>
        </p:spPr>
        <p:txBody>
          <a:bodyPr wrap="square" rtlCol="0">
            <a:spAutoFit/>
          </a:bodyPr>
          <a:lstStyle/>
          <a:p>
            <a:pPr algn="just"/>
            <a:r>
              <a:rPr lang="en-AU" b="1" dirty="0" smtClean="0">
                <a:effectLst>
                  <a:outerShdw blurRad="38100" dist="38100" dir="2700000" algn="tl">
                    <a:srgbClr val="000000">
                      <a:alpha val="43137"/>
                    </a:srgbClr>
                  </a:outerShdw>
                </a:effectLst>
                <a:latin typeface="Century Gothic" panose="020B0502020202020204" pitchFamily="34" charset="0"/>
              </a:rPr>
              <a:t>PHIL PEARSON  </a:t>
            </a:r>
            <a:r>
              <a:rPr lang="en-AU" b="1" dirty="0">
                <a:effectLst>
                  <a:outerShdw blurRad="38100" dist="38100" dir="2700000" algn="tl">
                    <a:srgbClr val="000000">
                      <a:alpha val="43137"/>
                    </a:srgbClr>
                  </a:outerShdw>
                </a:effectLst>
                <a:latin typeface="Century Gothic" panose="020B0502020202020204" pitchFamily="34" charset="0"/>
              </a:rPr>
              <a:t>– </a:t>
            </a:r>
            <a:r>
              <a:rPr lang="en-AU" b="1" dirty="0" smtClean="0">
                <a:effectLst>
                  <a:outerShdw blurRad="38100" dist="38100" dir="2700000" algn="tl">
                    <a:srgbClr val="000000">
                      <a:alpha val="43137"/>
                    </a:srgbClr>
                  </a:outerShdw>
                </a:effectLst>
                <a:latin typeface="Century Gothic" panose="020B0502020202020204" pitchFamily="34" charset="0"/>
              </a:rPr>
              <a:t>DET Policy &amp; Employee Relations:</a:t>
            </a:r>
            <a:endParaRPr lang="en-AU" b="1" dirty="0">
              <a:effectLst>
                <a:outerShdw blurRad="38100" dist="38100" dir="2700000" algn="tl">
                  <a:srgbClr val="000000">
                    <a:alpha val="43137"/>
                  </a:srgbClr>
                </a:outerShdw>
              </a:effectLst>
              <a:latin typeface="Century Gothic" panose="020B0502020202020204" pitchFamily="34" charset="0"/>
            </a:endParaRPr>
          </a:p>
          <a:p>
            <a:pPr algn="just"/>
            <a:r>
              <a:rPr lang="en-AU" sz="1600" dirty="0" smtClean="0">
                <a:latin typeface="Century Gothic" panose="020B0502020202020204" pitchFamily="34" charset="0"/>
              </a:rPr>
              <a:t>Phil Pearson will be undertaking a masterclass covering your current HR Scenarios and advice regarding best practice</a:t>
            </a:r>
          </a:p>
          <a:p>
            <a:endParaRPr lang="en-AU" sz="2800" dirty="0">
              <a:latin typeface="Century Gothic" panose="020B0502020202020204" pitchFamily="34" charset="0"/>
            </a:endParaRPr>
          </a:p>
        </p:txBody>
      </p:sp>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36" y="2888653"/>
            <a:ext cx="3058245" cy="985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68563" y="4062051"/>
            <a:ext cx="8577335" cy="615553"/>
          </a:xfrm>
          <a:prstGeom prst="rect">
            <a:avLst/>
          </a:prstGeom>
          <a:noFill/>
        </p:spPr>
        <p:txBody>
          <a:bodyPr wrap="square" rtlCol="0">
            <a:spAutoFit/>
          </a:bodyPr>
          <a:lstStyle/>
          <a:p>
            <a:pPr lvl="0" algn="just"/>
            <a:r>
              <a:rPr lang="en-AU" b="1" dirty="0" smtClean="0">
                <a:solidFill>
                  <a:srgbClr val="000000"/>
                </a:solidFill>
                <a:effectLst>
                  <a:outerShdw blurRad="38100" dist="38100" dir="2700000" algn="tl">
                    <a:srgbClr val="000000">
                      <a:alpha val="43137"/>
                    </a:srgbClr>
                  </a:outerShdw>
                </a:effectLst>
                <a:latin typeface="Century Gothic" panose="020B0502020202020204" pitchFamily="34" charset="0"/>
              </a:rPr>
              <a:t>STUDENT RESOURCE PACKAGE: </a:t>
            </a:r>
            <a:r>
              <a:rPr lang="en-AU" sz="1600" dirty="0" smtClean="0">
                <a:solidFill>
                  <a:srgbClr val="000000"/>
                </a:solidFill>
                <a:latin typeface="Century Gothic" panose="020B0502020202020204" pitchFamily="34" charset="0"/>
              </a:rPr>
              <a:t>DET representative, Susan Smith will conduct an overview of the SRP including planner. Will be an excellent insight to the SRP. </a:t>
            </a:r>
            <a:endParaRPr lang="en-AU" sz="1600" b="1" dirty="0">
              <a:solidFill>
                <a:srgbClr val="000000"/>
              </a:solidFill>
              <a:effectLst>
                <a:outerShdw blurRad="38100" dist="38100" dir="2700000" algn="tl">
                  <a:srgbClr val="000000">
                    <a:alpha val="43137"/>
                  </a:srgbClr>
                </a:outerShdw>
              </a:effectLst>
              <a:latin typeface="Century Gothic" panose="020B0502020202020204" pitchFamily="34" charset="0"/>
            </a:endParaRPr>
          </a:p>
        </p:txBody>
      </p:sp>
      <p:sp>
        <p:nvSpPr>
          <p:cNvPr id="2" name="TextBox 1"/>
          <p:cNvSpPr txBox="1"/>
          <p:nvPr/>
        </p:nvSpPr>
        <p:spPr>
          <a:xfrm>
            <a:off x="2250220" y="2336087"/>
            <a:ext cx="4824536" cy="584775"/>
          </a:xfrm>
          <a:prstGeom prst="rect">
            <a:avLst/>
          </a:prstGeom>
          <a:noFill/>
        </p:spPr>
        <p:txBody>
          <a:bodyPr wrap="square" rtlCol="0">
            <a:spAutoFit/>
          </a:bodyPr>
          <a:lstStyle/>
          <a:p>
            <a:pPr lvl="0">
              <a:spcAft>
                <a:spcPts val="1200"/>
              </a:spcAft>
            </a:pPr>
            <a:r>
              <a:rPr lang="en-AU" sz="3200" b="1" dirty="0">
                <a:ln w="22225">
                  <a:solidFill>
                    <a:schemeClr val="accent2"/>
                  </a:solidFill>
                  <a:prstDash val="solid"/>
                </a:ln>
                <a:solidFill>
                  <a:schemeClr val="accent2">
                    <a:lumMod val="40000"/>
                    <a:lumOff val="60000"/>
                  </a:schemeClr>
                </a:solidFill>
                <a:latin typeface="Century Gothic" panose="020B0502020202020204" pitchFamily="34" charset="0"/>
              </a:rPr>
              <a:t>THURSDAY MAY 10</a:t>
            </a:r>
          </a:p>
        </p:txBody>
      </p:sp>
      <p:pic>
        <p:nvPicPr>
          <p:cNvPr id="7" name="Picture 6"/>
          <p:cNvPicPr>
            <a:picLocks noChangeAspect="1"/>
          </p:cNvPicPr>
          <p:nvPr/>
        </p:nvPicPr>
        <p:blipFill>
          <a:blip r:embed="rId4"/>
          <a:stretch>
            <a:fillRect/>
          </a:stretch>
        </p:blipFill>
        <p:spPr>
          <a:xfrm>
            <a:off x="-1191" y="-14762"/>
            <a:ext cx="9144793" cy="2371550"/>
          </a:xfrm>
          <a:prstGeom prst="rect">
            <a:avLst/>
          </a:prstGeom>
        </p:spPr>
      </p:pic>
      <p:pic>
        <p:nvPicPr>
          <p:cNvPr id="4" name="Picture 3"/>
          <p:cNvPicPr>
            <a:picLocks noChangeAspect="1"/>
          </p:cNvPicPr>
          <p:nvPr/>
        </p:nvPicPr>
        <p:blipFill>
          <a:blip r:embed="rId5"/>
          <a:stretch>
            <a:fillRect/>
          </a:stretch>
        </p:blipFill>
        <p:spPr>
          <a:xfrm>
            <a:off x="6089144" y="4707636"/>
            <a:ext cx="2867152" cy="2150364"/>
          </a:xfrm>
          <a:prstGeom prst="rect">
            <a:avLst/>
          </a:prstGeom>
        </p:spPr>
      </p:pic>
    </p:spTree>
    <p:extLst>
      <p:ext uri="{BB962C8B-B14F-4D97-AF65-F5344CB8AC3E}">
        <p14:creationId xmlns:p14="http://schemas.microsoft.com/office/powerpoint/2010/main" val="372856937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374316"/>
            <a:ext cx="9072500" cy="1184940"/>
          </a:xfrm>
          <a:prstGeom prst="rect">
            <a:avLst/>
          </a:prstGeom>
          <a:noFill/>
        </p:spPr>
        <p:txBody>
          <a:bodyPr wrap="square" rtlCol="0">
            <a:spAutoFit/>
          </a:bodyPr>
          <a:lstStyle/>
          <a:p>
            <a:pPr algn="ctr">
              <a:spcBef>
                <a:spcPts val="600"/>
              </a:spcBef>
            </a:pPr>
            <a:r>
              <a:rPr lang="en-AU" sz="3200" b="1" dirty="0">
                <a:ln w="22225">
                  <a:solidFill>
                    <a:schemeClr val="accent2"/>
                  </a:solidFill>
                  <a:prstDash val="solid"/>
                </a:ln>
                <a:solidFill>
                  <a:schemeClr val="accent2">
                    <a:lumMod val="40000"/>
                    <a:lumOff val="60000"/>
                  </a:schemeClr>
                </a:solidFill>
                <a:latin typeface="Century Gothic" panose="020B0502020202020204" pitchFamily="34" charset="0"/>
              </a:rPr>
              <a:t>THURSDAY MAY </a:t>
            </a:r>
            <a:r>
              <a:rPr lang="en-AU" sz="3200" b="1" dirty="0" smtClean="0">
                <a:ln w="22225">
                  <a:solidFill>
                    <a:schemeClr val="accent2"/>
                  </a:solidFill>
                  <a:prstDash val="solid"/>
                </a:ln>
                <a:solidFill>
                  <a:schemeClr val="accent2">
                    <a:lumMod val="40000"/>
                    <a:lumOff val="60000"/>
                  </a:schemeClr>
                </a:solidFill>
                <a:latin typeface="Century Gothic" panose="020B0502020202020204" pitchFamily="34" charset="0"/>
              </a:rPr>
              <a:t>10</a:t>
            </a:r>
            <a:endParaRPr lang="en-AU" sz="2000" b="1" dirty="0" smtClean="0">
              <a:ln w="22225">
                <a:solidFill>
                  <a:schemeClr val="accent2"/>
                </a:solidFill>
                <a:prstDash val="solid"/>
              </a:ln>
              <a:solidFill>
                <a:schemeClr val="accent2">
                  <a:lumMod val="40000"/>
                  <a:lumOff val="60000"/>
                </a:schemeClr>
              </a:solidFill>
              <a:latin typeface="Century Gothic" panose="020B0502020202020204" pitchFamily="34" charset="0"/>
            </a:endParaRPr>
          </a:p>
          <a:p>
            <a:pPr>
              <a:spcBef>
                <a:spcPts val="600"/>
              </a:spcBef>
            </a:pPr>
            <a:r>
              <a:rPr lang="en-AU" b="1" dirty="0" smtClean="0">
                <a:effectLst>
                  <a:outerShdw blurRad="38100" dist="38100" dir="2700000" algn="tl">
                    <a:srgbClr val="000000">
                      <a:alpha val="43137"/>
                    </a:srgbClr>
                  </a:outerShdw>
                </a:effectLst>
                <a:latin typeface="Century Gothic" panose="020B0502020202020204" pitchFamily="34" charset="0"/>
              </a:rPr>
              <a:t>VICSUPER  – PLANNING YOUR FINANCIAL FUTURE</a:t>
            </a:r>
            <a:endParaRPr lang="en-AU" b="1" dirty="0">
              <a:effectLst>
                <a:outerShdw blurRad="38100" dist="38100" dir="2700000" algn="tl">
                  <a:srgbClr val="000000">
                    <a:alpha val="43137"/>
                  </a:srgbClr>
                </a:outerShdw>
              </a:effectLst>
              <a:latin typeface="Century Gothic" panose="020B0502020202020204" pitchFamily="34" charset="0"/>
            </a:endParaRPr>
          </a:p>
          <a:p>
            <a:r>
              <a:rPr lang="en-AU" sz="1600" dirty="0" smtClean="0">
                <a:latin typeface="Century Gothic" panose="020B0502020202020204" pitchFamily="34" charset="0"/>
              </a:rPr>
              <a:t>Our business partner is facilitating a Superannuation workshop</a:t>
            </a:r>
            <a:endParaRPr lang="en-AU" sz="1700" dirty="0" smtClean="0">
              <a:latin typeface="Century Gothic" panose="020B0502020202020204" pitchFamily="34" charset="0"/>
            </a:endParaRPr>
          </a:p>
        </p:txBody>
      </p:sp>
      <p:pic>
        <p:nvPicPr>
          <p:cNvPr id="512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37204" y="3068960"/>
            <a:ext cx="2817067" cy="828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699792" y="4032962"/>
            <a:ext cx="6372708" cy="2677656"/>
          </a:xfrm>
          <a:prstGeom prst="rect">
            <a:avLst/>
          </a:prstGeom>
          <a:noFill/>
        </p:spPr>
        <p:txBody>
          <a:bodyPr wrap="square" rtlCol="0">
            <a:spAutoFit/>
          </a:bodyPr>
          <a:lstStyle/>
          <a:p>
            <a:r>
              <a:rPr lang="en-AU" b="1" dirty="0" smtClean="0">
                <a:effectLst>
                  <a:outerShdw blurRad="38100" dist="38100" dir="2700000" algn="tl">
                    <a:srgbClr val="000000">
                      <a:alpha val="43137"/>
                    </a:srgbClr>
                  </a:outerShdw>
                </a:effectLst>
                <a:latin typeface="Century Gothic" panose="020B0502020202020204" pitchFamily="34" charset="0"/>
              </a:rPr>
              <a:t>JANINE STRATFORD</a:t>
            </a:r>
          </a:p>
          <a:p>
            <a:r>
              <a:rPr lang="en-AU" sz="1600" dirty="0" smtClean="0">
                <a:latin typeface="Century Gothic" panose="020B0502020202020204" pitchFamily="34" charset="0"/>
              </a:rPr>
              <a:t>A previous Assistant Principal, Janine is now a Leadership coach and career strategist, working in the education and corporate sector. Her focus is on upskilling and inspiring great leaders of education. She will be undertaking two masterclasses for us:</a:t>
            </a:r>
          </a:p>
          <a:p>
            <a:endParaRPr lang="en-AU" sz="1600" dirty="0" smtClean="0">
              <a:latin typeface="Century Gothic" panose="020B0502020202020204" pitchFamily="34" charset="0"/>
            </a:endParaRPr>
          </a:p>
          <a:p>
            <a:r>
              <a:rPr lang="en-AU" b="1" dirty="0" smtClean="0">
                <a:effectLst>
                  <a:outerShdw blurRad="38100" dist="38100" dir="2700000" algn="tl">
                    <a:srgbClr val="000000">
                      <a:alpha val="43137"/>
                    </a:srgbClr>
                  </a:outerShdw>
                </a:effectLst>
                <a:latin typeface="Century Gothic" panose="020B0502020202020204" pitchFamily="34" charset="0"/>
              </a:rPr>
              <a:t>#1 – DEVELOPING THE LEADER IN YOU</a:t>
            </a:r>
          </a:p>
          <a:p>
            <a:endParaRPr lang="en-AU" b="1" dirty="0" smtClean="0">
              <a:effectLst>
                <a:outerShdw blurRad="38100" dist="38100" dir="2700000" algn="tl">
                  <a:srgbClr val="000000">
                    <a:alpha val="43137"/>
                  </a:srgbClr>
                </a:outerShdw>
              </a:effectLst>
              <a:latin typeface="Century Gothic" panose="020B0502020202020204" pitchFamily="34" charset="0"/>
            </a:endParaRPr>
          </a:p>
          <a:p>
            <a:r>
              <a:rPr lang="en-AU" b="1" dirty="0" smtClean="0">
                <a:effectLst>
                  <a:outerShdw blurRad="38100" dist="38100" dir="2700000" algn="tl">
                    <a:srgbClr val="000000">
                      <a:alpha val="43137"/>
                    </a:srgbClr>
                  </a:outerShdw>
                </a:effectLst>
                <a:latin typeface="Century Gothic" panose="020B0502020202020204" pitchFamily="34" charset="0"/>
              </a:rPr>
              <a:t>#2 – RETHINKING RELATIONSHIPS</a:t>
            </a:r>
            <a:endParaRPr lang="en-AU" sz="1600" dirty="0">
              <a:latin typeface="Century Gothic" panose="020B0502020202020204" pitchFamily="34" charset="0"/>
            </a:endParaRPr>
          </a:p>
        </p:txBody>
      </p:sp>
      <p:pic>
        <p:nvPicPr>
          <p:cNvPr id="4" name="Picture 3"/>
          <p:cNvPicPr>
            <a:picLocks noChangeAspect="1"/>
          </p:cNvPicPr>
          <p:nvPr/>
        </p:nvPicPr>
        <p:blipFill>
          <a:blip r:embed="rId3"/>
          <a:stretch>
            <a:fillRect/>
          </a:stretch>
        </p:blipFill>
        <p:spPr>
          <a:xfrm>
            <a:off x="-365" y="14122"/>
            <a:ext cx="9144793" cy="2371550"/>
          </a:xfrm>
          <a:prstGeom prst="rect">
            <a:avLst/>
          </a:prstGeom>
        </p:spPr>
      </p:pic>
      <p:pic>
        <p:nvPicPr>
          <p:cNvPr id="2" name="Picture 1"/>
          <p:cNvPicPr>
            <a:picLocks noChangeAspect="1"/>
          </p:cNvPicPr>
          <p:nvPr/>
        </p:nvPicPr>
        <p:blipFill>
          <a:blip r:embed="rId4"/>
          <a:stretch>
            <a:fillRect/>
          </a:stretch>
        </p:blipFill>
        <p:spPr>
          <a:xfrm>
            <a:off x="251520" y="3559256"/>
            <a:ext cx="2160240" cy="32987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793" y="6049543"/>
            <a:ext cx="2556569" cy="819935"/>
          </a:xfrm>
          <a:prstGeom prst="rect">
            <a:avLst/>
          </a:prstGeom>
        </p:spPr>
      </p:pic>
      <p:sp>
        <p:nvSpPr>
          <p:cNvPr id="8" name="TextBox 7"/>
          <p:cNvSpPr txBox="1"/>
          <p:nvPr/>
        </p:nvSpPr>
        <p:spPr>
          <a:xfrm>
            <a:off x="107504" y="3006246"/>
            <a:ext cx="5904655" cy="1354217"/>
          </a:xfrm>
          <a:prstGeom prst="rect">
            <a:avLst/>
          </a:prstGeom>
          <a:noFill/>
        </p:spPr>
        <p:txBody>
          <a:bodyPr wrap="square" rtlCol="0">
            <a:spAutoFit/>
          </a:bodyPr>
          <a:lstStyle/>
          <a:p>
            <a:r>
              <a:rPr lang="en-AU" b="1" dirty="0" smtClean="0">
                <a:effectLst>
                  <a:outerShdw blurRad="38100" dist="38100" dir="2700000" algn="tl">
                    <a:srgbClr val="000000">
                      <a:alpha val="43137"/>
                    </a:srgbClr>
                  </a:outerShdw>
                </a:effectLst>
                <a:latin typeface="Century Gothic" panose="020B0502020202020204" pitchFamily="34" charset="0"/>
              </a:rPr>
              <a:t>MARKETING STRATEGIES FOR YOUR SCHOOL</a:t>
            </a:r>
          </a:p>
          <a:p>
            <a:pPr algn="just"/>
            <a:r>
              <a:rPr lang="en-AU" sz="1600" dirty="0" smtClean="0">
                <a:latin typeface="Century Gothic" panose="020B0502020202020204" pitchFamily="34" charset="0"/>
              </a:rPr>
              <a:t>This masterclass will provide information on school promotion, increasing public perception and marketing strategies. Learn how to promote your school that ensures maximum benefit to your school and community</a:t>
            </a:r>
            <a:endParaRPr lang="en-AU" dirty="0"/>
          </a:p>
        </p:txBody>
      </p:sp>
      <p:pic>
        <p:nvPicPr>
          <p:cNvPr id="6" name="Picture 5"/>
          <p:cNvPicPr>
            <a:picLocks noChangeAspect="1"/>
          </p:cNvPicPr>
          <p:nvPr/>
        </p:nvPicPr>
        <p:blipFill>
          <a:blip r:embed="rId4"/>
          <a:stretch>
            <a:fillRect/>
          </a:stretch>
        </p:blipFill>
        <p:spPr>
          <a:xfrm>
            <a:off x="0" y="4360463"/>
            <a:ext cx="2555776" cy="1809490"/>
          </a:xfrm>
          <a:prstGeom prst="rect">
            <a:avLst/>
          </a:prstGeom>
        </p:spPr>
      </p:pic>
      <p:sp>
        <p:nvSpPr>
          <p:cNvPr id="10" name="TextBox 9"/>
          <p:cNvSpPr txBox="1"/>
          <p:nvPr/>
        </p:nvSpPr>
        <p:spPr>
          <a:xfrm>
            <a:off x="2771800" y="4796017"/>
            <a:ext cx="6192688" cy="2048766"/>
          </a:xfrm>
          <a:prstGeom prst="rect">
            <a:avLst/>
          </a:prstGeom>
          <a:noFill/>
        </p:spPr>
        <p:txBody>
          <a:bodyPr wrap="square" rtlCol="0">
            <a:spAutoFit/>
          </a:bodyPr>
          <a:lstStyle/>
          <a:p>
            <a:pPr lvl="0"/>
            <a:r>
              <a:rPr lang="en-AU" b="1" dirty="0" smtClean="0">
                <a:solidFill>
                  <a:srgbClr val="000000"/>
                </a:solidFill>
                <a:effectLst>
                  <a:outerShdw blurRad="38100" dist="38100" dir="2700000" algn="tl">
                    <a:srgbClr val="000000">
                      <a:alpha val="43137"/>
                    </a:srgbClr>
                  </a:outerShdw>
                </a:effectLst>
                <a:latin typeface="Century Gothic" panose="020B0502020202020204" pitchFamily="34" charset="0"/>
              </a:rPr>
              <a:t>DET SCHOOL FINANCE LIASON OFFICERS (SFLO’S)</a:t>
            </a:r>
          </a:p>
          <a:p>
            <a:pPr algn="just">
              <a:lnSpc>
                <a:spcPct val="115000"/>
              </a:lnSpc>
              <a:spcAft>
                <a:spcPts val="1000"/>
              </a:spcAft>
            </a:pPr>
            <a:r>
              <a:rPr lang="en-AU" dirty="0">
                <a:solidFill>
                  <a:srgbClr val="000000"/>
                </a:solidFill>
                <a:latin typeface="Century Gothic" panose="020B0502020202020204" pitchFamily="34" charset="0"/>
              </a:rPr>
              <a:t>Their main role is to provide support and guidance to schools in financial management, and this will be a great opportunity for networking with these experts, discussing best practice and process for your school.</a:t>
            </a:r>
            <a:endParaRPr lang="en-AU" dirty="0">
              <a:latin typeface="Times New Roman" panose="02020603050405020304" pitchFamily="18" charset="0"/>
              <a:ea typeface="Times New Roman" panose="02020603050405020304" pitchFamily="18" charset="0"/>
            </a:endParaRPr>
          </a:p>
          <a:p>
            <a:pPr lvl="0"/>
            <a:endParaRPr lang="en-AU" b="1" dirty="0" smtClean="0">
              <a:solidFill>
                <a:srgbClr val="000000"/>
              </a:solidFill>
              <a:effectLst>
                <a:outerShdw blurRad="38100" dist="38100" dir="2700000" algn="tl">
                  <a:srgbClr val="000000">
                    <a:alpha val="43137"/>
                  </a:srgbClr>
                </a:outerShdw>
              </a:effectLst>
              <a:latin typeface="Century Gothic" panose="020B0502020202020204" pitchFamily="34" charset="0"/>
            </a:endParaRPr>
          </a:p>
        </p:txBody>
      </p:sp>
      <p:sp>
        <p:nvSpPr>
          <p:cNvPr id="4" name="TextBox 3"/>
          <p:cNvSpPr txBox="1"/>
          <p:nvPr/>
        </p:nvSpPr>
        <p:spPr>
          <a:xfrm>
            <a:off x="2123728" y="2255611"/>
            <a:ext cx="4680520" cy="584775"/>
          </a:xfrm>
          <a:prstGeom prst="rect">
            <a:avLst/>
          </a:prstGeom>
          <a:noFill/>
        </p:spPr>
        <p:txBody>
          <a:bodyPr wrap="square" rtlCol="0">
            <a:spAutoFit/>
          </a:bodyPr>
          <a:lstStyle/>
          <a:p>
            <a:pPr lvl="0">
              <a:spcAft>
                <a:spcPts val="1200"/>
              </a:spcAft>
            </a:pPr>
            <a:r>
              <a:rPr lang="en-AU" sz="3200" b="1" dirty="0">
                <a:ln w="22225">
                  <a:solidFill>
                    <a:srgbClr val="F96A1B"/>
                  </a:solidFill>
                  <a:prstDash val="solid"/>
                </a:ln>
                <a:solidFill>
                  <a:srgbClr val="F96A1B">
                    <a:lumMod val="40000"/>
                    <a:lumOff val="60000"/>
                  </a:srgbClr>
                </a:solidFill>
                <a:latin typeface="Century Gothic" panose="020B0502020202020204" pitchFamily="34" charset="0"/>
              </a:rPr>
              <a:t>THURSDAY MAY 10</a:t>
            </a:r>
          </a:p>
        </p:txBody>
      </p:sp>
      <p:pic>
        <p:nvPicPr>
          <p:cNvPr id="2" name="Picture 1"/>
          <p:cNvPicPr>
            <a:picLocks noChangeAspect="1"/>
          </p:cNvPicPr>
          <p:nvPr/>
        </p:nvPicPr>
        <p:blipFill>
          <a:blip r:embed="rId5"/>
          <a:stretch>
            <a:fillRect/>
          </a:stretch>
        </p:blipFill>
        <p:spPr>
          <a:xfrm>
            <a:off x="0" y="-52421"/>
            <a:ext cx="9144793" cy="2308032"/>
          </a:xfrm>
          <a:prstGeom prst="rect">
            <a:avLst/>
          </a:prstGeom>
        </p:spPr>
      </p:pic>
      <p:pic>
        <p:nvPicPr>
          <p:cNvPr id="3" name="Picture 2"/>
          <p:cNvPicPr>
            <a:picLocks noChangeAspect="1"/>
          </p:cNvPicPr>
          <p:nvPr/>
        </p:nvPicPr>
        <p:blipFill>
          <a:blip r:embed="rId6"/>
          <a:stretch>
            <a:fillRect/>
          </a:stretch>
        </p:blipFill>
        <p:spPr>
          <a:xfrm>
            <a:off x="6048188" y="2636912"/>
            <a:ext cx="3082208" cy="2055242"/>
          </a:xfrm>
          <a:prstGeom prst="rect">
            <a:avLst/>
          </a:prstGeom>
        </p:spPr>
      </p:pic>
    </p:spTree>
    <p:extLst>
      <p:ext uri="{BB962C8B-B14F-4D97-AF65-F5344CB8AC3E}">
        <p14:creationId xmlns:p14="http://schemas.microsoft.com/office/powerpoint/2010/main" val="134798290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p:cNvSpPr>
            <a:spLocks noGrp="1"/>
          </p:cNvSpPr>
          <p:nvPr>
            <p:ph idx="1"/>
          </p:nvPr>
        </p:nvSpPr>
        <p:spPr>
          <a:xfrm>
            <a:off x="77058" y="2812350"/>
            <a:ext cx="6655181" cy="2200826"/>
          </a:xfrm>
        </p:spPr>
        <p:txBody>
          <a:bodyPr>
            <a:normAutofit/>
          </a:bodyPr>
          <a:lstStyle/>
          <a:p>
            <a:pPr marL="0" indent="0">
              <a:buNone/>
            </a:pPr>
            <a:endParaRPr lang="en-AU" sz="1800" b="1" dirty="0" smtClean="0">
              <a:effectLst>
                <a:outerShdw blurRad="38100" dist="38100" dir="2700000" algn="tl">
                  <a:srgbClr val="000000">
                    <a:alpha val="43137"/>
                  </a:srgbClr>
                </a:outerShdw>
              </a:effectLst>
              <a:latin typeface="Century Gothic" panose="020B0502020202020204" pitchFamily="34" charset="0"/>
            </a:endParaRPr>
          </a:p>
          <a:p>
            <a:pPr marL="0" indent="0">
              <a:buNone/>
            </a:pPr>
            <a:r>
              <a:rPr lang="en-AU" sz="1800" b="1" dirty="0" smtClean="0">
                <a:effectLst>
                  <a:outerShdw blurRad="38100" dist="38100" dir="2700000" algn="tl">
                    <a:srgbClr val="000000">
                      <a:alpha val="43137"/>
                    </a:srgbClr>
                  </a:outerShdw>
                </a:effectLst>
                <a:latin typeface="Century Gothic" panose="020B0502020202020204" pitchFamily="34" charset="0"/>
              </a:rPr>
              <a:t>DR ROSEMARY MCCALLUM – UNDERTAKING 2 SESSIONS</a:t>
            </a:r>
          </a:p>
          <a:p>
            <a:pPr marL="0" indent="0">
              <a:buNone/>
            </a:pPr>
            <a:r>
              <a:rPr lang="en-AU" sz="1800" b="1" dirty="0" smtClean="0">
                <a:effectLst>
                  <a:outerShdw blurRad="38100" dist="38100" dir="2700000" algn="tl">
                    <a:srgbClr val="000000">
                      <a:alpha val="43137"/>
                    </a:srgbClr>
                  </a:outerShdw>
                </a:effectLst>
                <a:latin typeface="Century Gothic" panose="020B0502020202020204" pitchFamily="34" charset="0"/>
              </a:rPr>
              <a:t>#1   HOW TO ENGAGE THE DISENGAGED</a:t>
            </a:r>
          </a:p>
          <a:p>
            <a:pPr marL="0" indent="0" algn="just">
              <a:buNone/>
            </a:pPr>
            <a:r>
              <a:rPr lang="en-AU" sz="1600" dirty="0" smtClean="0">
                <a:latin typeface="Century Gothic" panose="020B0502020202020204" pitchFamily="34" charset="0"/>
              </a:rPr>
              <a:t>Don’t miss this masterclass which offers clear and concise </a:t>
            </a:r>
            <a:r>
              <a:rPr lang="en-AU" sz="1600" dirty="0">
                <a:latin typeface="Century Gothic" panose="020B0502020202020204" pitchFamily="34" charset="0"/>
              </a:rPr>
              <a:t>details around on how to </a:t>
            </a:r>
            <a:r>
              <a:rPr lang="en-AU" sz="1600" dirty="0" smtClean="0">
                <a:latin typeface="Century Gothic" panose="020B0502020202020204" pitchFamily="34" charset="0"/>
              </a:rPr>
              <a:t>look at staff disengagement and strategies around how to address this increasing issue.</a:t>
            </a:r>
            <a:endParaRPr lang="en-AU" sz="1600" dirty="0">
              <a:latin typeface="Century Gothic" panose="020B0502020202020204" pitchFamily="34" charset="0"/>
            </a:endParaRPr>
          </a:p>
        </p:txBody>
      </p:sp>
      <p:sp>
        <p:nvSpPr>
          <p:cNvPr id="4" name="TextBox 3"/>
          <p:cNvSpPr txBox="1"/>
          <p:nvPr/>
        </p:nvSpPr>
        <p:spPr>
          <a:xfrm>
            <a:off x="1639498" y="2318861"/>
            <a:ext cx="4752528" cy="584775"/>
          </a:xfrm>
          <a:prstGeom prst="rect">
            <a:avLst/>
          </a:prstGeom>
          <a:noFill/>
        </p:spPr>
        <p:txBody>
          <a:bodyPr wrap="square" rtlCol="0">
            <a:spAutoFit/>
          </a:bodyPr>
          <a:lstStyle/>
          <a:p>
            <a:pPr lvl="0" algn="ctr">
              <a:spcBef>
                <a:spcPts val="600"/>
              </a:spcBef>
            </a:pPr>
            <a:r>
              <a:rPr lang="en-AU" sz="3200" b="1" dirty="0">
                <a:ln w="22225">
                  <a:solidFill>
                    <a:schemeClr val="accent2"/>
                  </a:solidFill>
                  <a:prstDash val="solid"/>
                </a:ln>
                <a:solidFill>
                  <a:schemeClr val="accent2">
                    <a:lumMod val="40000"/>
                    <a:lumOff val="60000"/>
                  </a:schemeClr>
                </a:solidFill>
                <a:latin typeface="Century Gothic" panose="020B0502020202020204" pitchFamily="34" charset="0"/>
              </a:rPr>
              <a:t>THURSDAY MAY 10</a:t>
            </a:r>
            <a:endParaRPr lang="en-AU" sz="2000" b="1" dirty="0">
              <a:ln w="22225">
                <a:solidFill>
                  <a:schemeClr val="accent2"/>
                </a:solidFill>
                <a:prstDash val="solid"/>
              </a:ln>
              <a:solidFill>
                <a:schemeClr val="accent2">
                  <a:lumMod val="40000"/>
                  <a:lumOff val="60000"/>
                </a:schemeClr>
              </a:solidFill>
              <a:latin typeface="Century Gothic" panose="020B0502020202020204" pitchFamily="34" charset="0"/>
            </a:endParaRPr>
          </a:p>
        </p:txBody>
      </p:sp>
      <p:sp>
        <p:nvSpPr>
          <p:cNvPr id="5" name="TextBox 4"/>
          <p:cNvSpPr txBox="1"/>
          <p:nvPr/>
        </p:nvSpPr>
        <p:spPr>
          <a:xfrm>
            <a:off x="3347864" y="5033530"/>
            <a:ext cx="5796136" cy="1785104"/>
          </a:xfrm>
          <a:prstGeom prst="rect">
            <a:avLst/>
          </a:prstGeom>
          <a:noFill/>
        </p:spPr>
        <p:txBody>
          <a:bodyPr wrap="square" rtlCol="0">
            <a:spAutoFit/>
          </a:bodyPr>
          <a:lstStyle/>
          <a:p>
            <a:pPr algn="just"/>
            <a:r>
              <a:rPr lang="en-AU" b="1" dirty="0" smtClean="0">
                <a:effectLst>
                  <a:outerShdw blurRad="38100" dist="38100" dir="2700000" algn="tl">
                    <a:srgbClr val="000000">
                      <a:alpha val="43137"/>
                    </a:srgbClr>
                  </a:outerShdw>
                </a:effectLst>
                <a:latin typeface="Century Gothic" panose="020B0502020202020204" pitchFamily="34" charset="0"/>
              </a:rPr>
              <a:t>#2   UTILISING EMOTIONAL INTELLIGENCE</a:t>
            </a:r>
          </a:p>
          <a:p>
            <a:pPr algn="just">
              <a:lnSpc>
                <a:spcPct val="115000"/>
              </a:lnSpc>
              <a:spcAft>
                <a:spcPts val="1000"/>
              </a:spcAft>
            </a:pPr>
            <a:r>
              <a:rPr lang="en-AU" sz="1600" dirty="0" smtClean="0">
                <a:latin typeface="Century Gothic" panose="020B0502020202020204" pitchFamily="34" charset="0"/>
              </a:rPr>
              <a:t>Emotional </a:t>
            </a:r>
            <a:r>
              <a:rPr lang="en-AU" sz="1600" dirty="0">
                <a:latin typeface="Century Gothic" panose="020B0502020202020204" pitchFamily="34" charset="0"/>
              </a:rPr>
              <a:t>intelligence is the ability to identify and manage your own emotions and the emotions of others</a:t>
            </a:r>
            <a:r>
              <a:rPr lang="en-AU" sz="1600" dirty="0" smtClean="0">
                <a:latin typeface="Century Gothic" panose="020B0502020202020204" pitchFamily="34" charset="0"/>
              </a:rPr>
              <a:t>.</a:t>
            </a:r>
            <a:r>
              <a:rPr lang="en-AU" sz="1600" dirty="0">
                <a:solidFill>
                  <a:srgbClr val="000000"/>
                </a:solidFill>
                <a:latin typeface="Century Gothic" panose="020B0502020202020204" pitchFamily="34" charset="0"/>
                <a:ea typeface="Times New Roman" panose="02020603050405020304" pitchFamily="18" charset="0"/>
                <a:cs typeface="Times New Roman" panose="02020603050405020304" pitchFamily="18" charset="0"/>
              </a:rPr>
              <a:t> This session, will give you greater capacity </a:t>
            </a:r>
            <a:r>
              <a:rPr lang="en-AU" sz="1600" dirty="0">
                <a:solidFill>
                  <a:srgbClr val="222222"/>
                </a:solidFill>
                <a:latin typeface="Century Gothic" panose="020B0502020202020204" pitchFamily="34" charset="0"/>
                <a:ea typeface="Times New Roman" panose="02020603050405020304" pitchFamily="18" charset="0"/>
                <a:cs typeface="Times New Roman" panose="02020603050405020304" pitchFamily="18" charset="0"/>
              </a:rPr>
              <a:t>to manage stressful environments and cope with a balance in work-life activities</a:t>
            </a:r>
            <a:r>
              <a:rPr lang="en-AU" sz="1600" dirty="0" smtClean="0">
                <a:solidFill>
                  <a:srgbClr val="222222"/>
                </a:solidFill>
                <a:latin typeface="Century Gothic" panose="020B0502020202020204" pitchFamily="34" charset="0"/>
                <a:ea typeface="Times New Roman" panose="02020603050405020304" pitchFamily="18" charset="0"/>
                <a:cs typeface="Times New Roman" panose="02020603050405020304" pitchFamily="18" charset="0"/>
              </a:rPr>
              <a:t>.</a:t>
            </a:r>
            <a:endParaRPr lang="en-AU" sz="1600" dirty="0">
              <a:latin typeface="Century Gothic" panose="020B0502020202020204" pitchFamily="34" charset="0"/>
            </a:endParaRPr>
          </a:p>
        </p:txBody>
      </p:sp>
      <p:pic>
        <p:nvPicPr>
          <p:cNvPr id="10" name="Picture 9"/>
          <p:cNvPicPr>
            <a:picLocks noChangeAspect="1"/>
          </p:cNvPicPr>
          <p:nvPr/>
        </p:nvPicPr>
        <p:blipFill>
          <a:blip r:embed="rId2"/>
          <a:stretch>
            <a:fillRect/>
          </a:stretch>
        </p:blipFill>
        <p:spPr>
          <a:xfrm>
            <a:off x="8764" y="5214520"/>
            <a:ext cx="3067490" cy="1643480"/>
          </a:xfrm>
          <a:prstGeom prst="rect">
            <a:avLst/>
          </a:prstGeom>
        </p:spPr>
      </p:pic>
      <p:pic>
        <p:nvPicPr>
          <p:cNvPr id="6" name="Picture 5"/>
          <p:cNvPicPr>
            <a:picLocks noChangeAspect="1"/>
          </p:cNvPicPr>
          <p:nvPr/>
        </p:nvPicPr>
        <p:blipFill>
          <a:blip r:embed="rId3"/>
          <a:stretch>
            <a:fillRect/>
          </a:stretch>
        </p:blipFill>
        <p:spPr>
          <a:xfrm>
            <a:off x="8764" y="7974"/>
            <a:ext cx="9144793" cy="2371550"/>
          </a:xfrm>
          <a:prstGeom prst="rect">
            <a:avLst/>
          </a:prstGeom>
        </p:spPr>
      </p:pic>
      <p:pic>
        <p:nvPicPr>
          <p:cNvPr id="2" name="Picture 1"/>
          <p:cNvPicPr>
            <a:picLocks noChangeAspect="1"/>
          </p:cNvPicPr>
          <p:nvPr/>
        </p:nvPicPr>
        <p:blipFill>
          <a:blip r:embed="rId4"/>
          <a:stretch>
            <a:fillRect/>
          </a:stretch>
        </p:blipFill>
        <p:spPr>
          <a:xfrm>
            <a:off x="6974973" y="2399878"/>
            <a:ext cx="1948566" cy="2633652"/>
          </a:xfrm>
          <a:prstGeom prst="rect">
            <a:avLst/>
          </a:prstGeom>
        </p:spPr>
      </p:pic>
    </p:spTree>
    <p:extLst>
      <p:ext uri="{BB962C8B-B14F-4D97-AF65-F5344CB8AC3E}">
        <p14:creationId xmlns:p14="http://schemas.microsoft.com/office/powerpoint/2010/main" val="28760490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50889" cy="2371550"/>
          </a:xfrm>
          <a:prstGeom prst="rect">
            <a:avLst/>
          </a:prstGeom>
        </p:spPr>
      </p:pic>
      <p:sp>
        <p:nvSpPr>
          <p:cNvPr id="2" name="Title 1"/>
          <p:cNvSpPr>
            <a:spLocks noGrp="1"/>
          </p:cNvSpPr>
          <p:nvPr>
            <p:ph type="title"/>
          </p:nvPr>
        </p:nvSpPr>
        <p:spPr/>
        <p:txBody>
          <a:bodyPr/>
          <a:lstStyle/>
          <a:p>
            <a:endParaRPr lang="en-AU" dirty="0"/>
          </a:p>
        </p:txBody>
      </p:sp>
      <p:sp>
        <p:nvSpPr>
          <p:cNvPr id="3" name="Content Placeholder 2"/>
          <p:cNvSpPr>
            <a:spLocks noGrp="1"/>
          </p:cNvSpPr>
          <p:nvPr>
            <p:ph idx="1"/>
          </p:nvPr>
        </p:nvSpPr>
        <p:spPr>
          <a:xfrm>
            <a:off x="457200" y="2371551"/>
            <a:ext cx="8229600" cy="553394"/>
          </a:xfrm>
        </p:spPr>
        <p:txBody>
          <a:bodyPr>
            <a:normAutofit lnSpcReduction="10000"/>
          </a:bodyPr>
          <a:lstStyle/>
          <a:p>
            <a:pPr marL="0" lvl="0" indent="0" algn="ctr">
              <a:spcBef>
                <a:spcPts val="600"/>
              </a:spcBef>
              <a:buNone/>
            </a:pPr>
            <a:r>
              <a:rPr lang="en-AU" b="1" dirty="0">
                <a:ln w="22225">
                  <a:solidFill>
                    <a:srgbClr val="F96A1B"/>
                  </a:solidFill>
                  <a:prstDash val="solid"/>
                </a:ln>
                <a:solidFill>
                  <a:srgbClr val="F96A1B">
                    <a:lumMod val="40000"/>
                    <a:lumOff val="60000"/>
                  </a:srgbClr>
                </a:solidFill>
                <a:latin typeface="Century Gothic" panose="020B0502020202020204" pitchFamily="34" charset="0"/>
              </a:rPr>
              <a:t>THURSDAY MAY 10</a:t>
            </a:r>
            <a:endParaRPr lang="en-AU" sz="2000" b="1" dirty="0">
              <a:ln w="22225">
                <a:solidFill>
                  <a:srgbClr val="F96A1B"/>
                </a:solidFill>
                <a:prstDash val="solid"/>
              </a:ln>
              <a:solidFill>
                <a:srgbClr val="F96A1B">
                  <a:lumMod val="40000"/>
                  <a:lumOff val="60000"/>
                </a:srgbClr>
              </a:solidFill>
              <a:latin typeface="Century Gothic" panose="020B0502020202020204" pitchFamily="34" charset="0"/>
            </a:endParaRPr>
          </a:p>
          <a:p>
            <a:endParaRPr lang="en-AU" dirty="0"/>
          </a:p>
        </p:txBody>
      </p:sp>
      <p:pic>
        <p:nvPicPr>
          <p:cNvPr id="5" name="Picture 4"/>
          <p:cNvPicPr>
            <a:picLocks noChangeAspect="1"/>
          </p:cNvPicPr>
          <p:nvPr/>
        </p:nvPicPr>
        <p:blipFill>
          <a:blip r:embed="rId3"/>
          <a:stretch>
            <a:fillRect/>
          </a:stretch>
        </p:blipFill>
        <p:spPr>
          <a:xfrm>
            <a:off x="107504" y="3026256"/>
            <a:ext cx="3087595" cy="3622922"/>
          </a:xfrm>
          <a:prstGeom prst="rect">
            <a:avLst/>
          </a:prstGeom>
        </p:spPr>
      </p:pic>
      <p:sp>
        <p:nvSpPr>
          <p:cNvPr id="7" name="TextBox 6"/>
          <p:cNvSpPr txBox="1"/>
          <p:nvPr/>
        </p:nvSpPr>
        <p:spPr>
          <a:xfrm>
            <a:off x="3347864" y="2924945"/>
            <a:ext cx="5544616" cy="3773341"/>
          </a:xfrm>
          <a:prstGeom prst="rect">
            <a:avLst/>
          </a:prstGeom>
          <a:noFill/>
        </p:spPr>
        <p:txBody>
          <a:bodyPr wrap="square" rtlCol="0">
            <a:spAutoFit/>
          </a:bodyPr>
          <a:lstStyle/>
          <a:p>
            <a:pPr algn="just">
              <a:lnSpc>
                <a:spcPct val="115000"/>
              </a:lnSpc>
              <a:spcAft>
                <a:spcPts val="0"/>
              </a:spcAft>
            </a:pPr>
            <a:r>
              <a:rPr lang="en-AU" sz="1600" dirty="0">
                <a:latin typeface="Century Gothic" panose="020B0502020202020204" pitchFamily="34" charset="0"/>
                <a:ea typeface="Calibri" panose="020F0502020204030204" pitchFamily="34" charset="0"/>
                <a:cs typeface="Times New Roman" panose="02020603050405020304" pitchFamily="18" charset="0"/>
              </a:rPr>
              <a:t>We are pleased to have secured </a:t>
            </a:r>
            <a:r>
              <a:rPr lang="en-AU" sz="1600" b="1" dirty="0">
                <a:latin typeface="Century Gothic" panose="020B0502020202020204" pitchFamily="34" charset="0"/>
                <a:ea typeface="Calibri" panose="020F0502020204030204" pitchFamily="34" charset="0"/>
                <a:cs typeface="Times New Roman" panose="02020603050405020304" pitchFamily="18" charset="0"/>
              </a:rPr>
              <a:t>Kate James</a:t>
            </a:r>
            <a:r>
              <a:rPr lang="en-AU" sz="1600" dirty="0">
                <a:latin typeface="Century Gothic" panose="020B0502020202020204" pitchFamily="34" charset="0"/>
                <a:ea typeface="Calibri" panose="020F0502020204030204" pitchFamily="34" charset="0"/>
                <a:cs typeface="Times New Roman" panose="02020603050405020304" pitchFamily="18" charset="0"/>
              </a:rPr>
              <a:t> </a:t>
            </a:r>
            <a:r>
              <a:rPr lang="en-AU" sz="1600" dirty="0" smtClean="0">
                <a:latin typeface="Century Gothic" panose="020B0502020202020204" pitchFamily="34" charset="0"/>
                <a:ea typeface="Calibri" panose="020F0502020204030204" pitchFamily="34" charset="0"/>
                <a:cs typeface="Times New Roman" panose="02020603050405020304" pitchFamily="18" charset="0"/>
              </a:rPr>
              <a:t>who undertaking </a:t>
            </a:r>
            <a:r>
              <a:rPr lang="en-AU" sz="1600" dirty="0">
                <a:latin typeface="Century Gothic" panose="020B0502020202020204" pitchFamily="34" charset="0"/>
                <a:ea typeface="Calibri" panose="020F0502020204030204" pitchFamily="34" charset="0"/>
                <a:cs typeface="Times New Roman" panose="02020603050405020304" pitchFamily="18" charset="0"/>
              </a:rPr>
              <a:t>two Masterclasses for us. </a:t>
            </a:r>
            <a:r>
              <a:rPr lang="en-AU" sz="1600" dirty="0" smtClean="0">
                <a:latin typeface="Century Gothic" panose="020B0502020202020204" pitchFamily="34" charset="0"/>
                <a:ea typeface="Calibri" panose="020F0502020204030204" pitchFamily="34" charset="0"/>
                <a:cs typeface="Times New Roman" panose="02020603050405020304" pitchFamily="18" charset="0"/>
              </a:rPr>
              <a:t>Kate </a:t>
            </a:r>
            <a:r>
              <a:rPr lang="en-AU" sz="1600" dirty="0">
                <a:latin typeface="Century Gothic" panose="020B0502020202020204" pitchFamily="34" charset="0"/>
                <a:ea typeface="Calibri" panose="020F0502020204030204" pitchFamily="34" charset="0"/>
                <a:cs typeface="Times New Roman" panose="02020603050405020304" pitchFamily="18" charset="0"/>
              </a:rPr>
              <a:t>is an author, coach, mindfulness teacher and </a:t>
            </a:r>
            <a:r>
              <a:rPr lang="en-AU" sz="1600" dirty="0" smtClean="0">
                <a:latin typeface="Century Gothic" panose="020B0502020202020204" pitchFamily="34" charset="0"/>
                <a:ea typeface="Calibri" panose="020F0502020204030204" pitchFamily="34" charset="0"/>
                <a:cs typeface="Times New Roman" panose="02020603050405020304" pitchFamily="18" charset="0"/>
              </a:rPr>
              <a:t>speaker:</a:t>
            </a:r>
          </a:p>
          <a:p>
            <a:pPr algn="just">
              <a:lnSpc>
                <a:spcPct val="115000"/>
              </a:lnSpc>
              <a:spcAft>
                <a:spcPts val="0"/>
              </a:spcAft>
            </a:pPr>
            <a:r>
              <a:rPr lang="en-AU" sz="1600" dirty="0" smtClean="0">
                <a:latin typeface="Century Gothic" panose="020B0502020202020204" pitchFamily="34" charset="0"/>
                <a:ea typeface="Calibri" panose="020F0502020204030204" pitchFamily="34" charset="0"/>
                <a:cs typeface="Times New Roman" panose="02020603050405020304" pitchFamily="18" charset="0"/>
              </a:rPr>
              <a:t> </a:t>
            </a:r>
            <a:endParaRPr lang="en-A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AU" sz="1600" b="1" dirty="0" smtClean="0">
                <a:latin typeface="Century Gothic" panose="020B0502020202020204" pitchFamily="34" charset="0"/>
                <a:cs typeface="Times New Roman" panose="02020603050405020304" pitchFamily="18" charset="0"/>
              </a:rPr>
              <a:t>#1 </a:t>
            </a:r>
            <a:r>
              <a:rPr lang="en-AU" sz="1600" b="1" dirty="0" smtClean="0">
                <a:effectLst>
                  <a:outerShdw blurRad="38100" dist="38100" dir="2700000" algn="tl">
                    <a:srgbClr val="000000">
                      <a:alpha val="43137"/>
                    </a:srgbClr>
                  </a:outerShdw>
                </a:effectLst>
                <a:latin typeface="Century Gothic" panose="020B0502020202020204" pitchFamily="34" charset="0"/>
              </a:rPr>
              <a:t>HOW TO LIVE &amp; WORK MINDFULLY</a:t>
            </a:r>
          </a:p>
          <a:p>
            <a:pPr algn="just">
              <a:lnSpc>
                <a:spcPct val="115000"/>
              </a:lnSpc>
              <a:spcAft>
                <a:spcPts val="0"/>
              </a:spcAft>
            </a:pPr>
            <a:r>
              <a:rPr lang="en-AU" sz="1600" dirty="0" smtClean="0">
                <a:latin typeface="Century Gothic" panose="020B0502020202020204" pitchFamily="34" charset="0"/>
                <a:ea typeface="Calibri" panose="020F0502020204030204" pitchFamily="34" charset="0"/>
                <a:cs typeface="Times New Roman" panose="02020603050405020304" pitchFamily="18" charset="0"/>
              </a:rPr>
              <a:t>Become </a:t>
            </a:r>
            <a:r>
              <a:rPr lang="en-AU" sz="1600" dirty="0">
                <a:latin typeface="Century Gothic" panose="020B0502020202020204" pitchFamily="34" charset="0"/>
                <a:ea typeface="Calibri" panose="020F0502020204030204" pitchFamily="34" charset="0"/>
                <a:cs typeface="Times New Roman" panose="02020603050405020304" pitchFamily="18" charset="0"/>
              </a:rPr>
              <a:t>more present and focused, balance negative thinking and identify your personal values. Includes tips on building more positive professional relationships. </a:t>
            </a:r>
            <a:endParaRPr lang="en-AU" sz="1600" dirty="0" smtClean="0">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AU" sz="1600" b="1" dirty="0" smtClean="0">
                <a:latin typeface="Century Gothic" panose="020B0502020202020204" pitchFamily="34" charset="0"/>
                <a:cs typeface="Times New Roman" panose="02020603050405020304" pitchFamily="18" charset="0"/>
              </a:rPr>
              <a:t>#2 </a:t>
            </a:r>
            <a:r>
              <a:rPr lang="en-AU" sz="1600" b="1" dirty="0" smtClean="0">
                <a:effectLst>
                  <a:outerShdw blurRad="38100" dist="38100" dir="2700000" algn="tl">
                    <a:srgbClr val="000000">
                      <a:alpha val="43137"/>
                    </a:srgbClr>
                  </a:outerShdw>
                </a:effectLst>
                <a:latin typeface="Century Gothic" panose="020B0502020202020204" pitchFamily="34" charset="0"/>
              </a:rPr>
              <a:t>CREATING BETTER BALANCE</a:t>
            </a:r>
          </a:p>
          <a:p>
            <a:pPr algn="just">
              <a:lnSpc>
                <a:spcPct val="115000"/>
              </a:lnSpc>
              <a:spcAft>
                <a:spcPts val="0"/>
              </a:spcAft>
            </a:pPr>
            <a:r>
              <a:rPr lang="en-AU" sz="1600" dirty="0" smtClean="0">
                <a:latin typeface="Century Gothic" panose="020B0502020202020204" pitchFamily="34" charset="0"/>
                <a:ea typeface="Calibri" panose="020F0502020204030204" pitchFamily="34" charset="0"/>
                <a:cs typeface="Times New Roman" panose="02020603050405020304" pitchFamily="18" charset="0"/>
              </a:rPr>
              <a:t>Learn </a:t>
            </a:r>
            <a:r>
              <a:rPr lang="en-AU" sz="1600" dirty="0">
                <a:latin typeface="Century Gothic" panose="020B0502020202020204" pitchFamily="34" charset="0"/>
                <a:ea typeface="Calibri" panose="020F0502020204030204" pitchFamily="34" charset="0"/>
                <a:cs typeface="Times New Roman" panose="02020603050405020304" pitchFamily="18" charset="0"/>
              </a:rPr>
              <a:t>how to use your time more effectively and cultivate a more mindful approach that will help you reduce stress in your busy life</a:t>
            </a:r>
            <a:r>
              <a:rPr lang="en-AU" sz="1600" dirty="0" smtClean="0">
                <a:latin typeface="Century Gothic" panose="020B0502020202020204" pitchFamily="34" charset="0"/>
                <a:ea typeface="Calibri" panose="020F0502020204030204" pitchFamily="34" charset="0"/>
                <a:cs typeface="Times New Roman" panose="02020603050405020304" pitchFamily="18" charset="0"/>
              </a:rPr>
              <a:t>.</a:t>
            </a:r>
            <a:r>
              <a:rPr lang="en-AU" sz="1600" b="1" dirty="0">
                <a:latin typeface="Century Gothic" panose="020B0502020202020204" pitchFamily="34" charset="0"/>
                <a:ea typeface="Calibri" panose="020F0502020204030204" pitchFamily="34" charset="0"/>
                <a:cs typeface="Times New Roman" panose="02020603050405020304" pitchFamily="18" charset="0"/>
              </a:rPr>
              <a:t> </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33949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6397</TotalTime>
  <Words>941</Words>
  <Application>Microsoft Office PowerPoint</Application>
  <PresentationFormat>On-screen Show (4:3)</PresentationFormat>
  <Paragraphs>156</Paragraphs>
  <Slides>15</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Biondi</vt:lpstr>
      <vt:lpstr>Calibri</vt:lpstr>
      <vt:lpstr>Century Gothic</vt:lpstr>
      <vt:lpstr>Times New Roman</vt:lpstr>
      <vt:lpstr>Wingdings</vt:lpstr>
      <vt:lpstr>Office Theme</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05141203</dc:creator>
  <cp:lastModifiedBy>Windsor, Gabe M</cp:lastModifiedBy>
  <cp:revision>347</cp:revision>
  <cp:lastPrinted>2017-10-23T02:38:53Z</cp:lastPrinted>
  <dcterms:created xsi:type="dcterms:W3CDTF">2012-10-27T03:46:43Z</dcterms:created>
  <dcterms:modified xsi:type="dcterms:W3CDTF">2019-03-18T04:45:50Z</dcterms:modified>
</cp:coreProperties>
</file>